
<file path=[Content_Types].xml><?xml version="1.0" encoding="utf-8"?>
<Types xmlns="http://schemas.openxmlformats.org/package/2006/content-types">
  <Default Extension="xml" ContentType="application/xml"/>
  <Default Extension="mp4" ContentType="video/mp4"/>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6"/>
  </p:notesMasterIdLst>
  <p:sldIdLst>
    <p:sldId id="256" r:id="rId2"/>
    <p:sldId id="257" r:id="rId3"/>
    <p:sldId id="320"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16" r:id="rId37"/>
    <p:sldId id="291" r:id="rId38"/>
    <p:sldId id="317" r:id="rId39"/>
    <p:sldId id="292" r:id="rId40"/>
    <p:sldId id="293" r:id="rId41"/>
    <p:sldId id="294" r:id="rId42"/>
    <p:sldId id="296" r:id="rId43"/>
    <p:sldId id="295" r:id="rId44"/>
    <p:sldId id="318" r:id="rId45"/>
    <p:sldId id="319"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4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24948"/>
    <p:restoredTop sz="80828"/>
  </p:normalViewPr>
  <p:slideViewPr>
    <p:cSldViewPr snapToGrid="0">
      <p:cViewPr varScale="1">
        <p:scale>
          <a:sx n="120" d="100"/>
          <a:sy n="120" d="100"/>
        </p:scale>
        <p:origin x="86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 Id="rId3" Type="http://schemas.openxmlformats.org/officeDocument/2006/relationships/hyperlink" Target="https://paperpile.com/c/EquXGN/yjtG+5GB6"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35b2b9eb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35b2b9eb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solidFill>
                  <a:schemeClr val="dk1"/>
                </a:solidFill>
              </a:rPr>
              <a:t>Judging</a:t>
            </a:r>
            <a:r>
              <a:rPr lang="en-US" baseline="0" dirty="0" smtClean="0">
                <a:solidFill>
                  <a:schemeClr val="dk1"/>
                </a:solidFill>
              </a:rPr>
              <a:t> from the morphology of VIP, they are the likely culprit of modulatory circuit </a:t>
            </a:r>
            <a:endParaRPr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3734170f0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3734170f0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Locomotion and arousal modulate cortical circuit via</a:t>
            </a:r>
            <a:r>
              <a:rPr lang="en-US" baseline="0" dirty="0" smtClean="0"/>
              <a:t> activity of VIP neurons, resulting in some </a:t>
            </a:r>
            <a:r>
              <a:rPr lang="en-US" baseline="0" dirty="0" err="1" smtClean="0"/>
              <a:t>disinhibitory</a:t>
            </a:r>
            <a:r>
              <a:rPr lang="en-US" baseline="0" dirty="0" smtClean="0"/>
              <a:t> and inhibitory effects.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VIP neurons are small and hard to record from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62c473331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2c473331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Activating VIP cells using </a:t>
            </a:r>
            <a:r>
              <a:rPr lang="en-US" dirty="0" err="1" smtClean="0"/>
              <a:t>ChR</a:t>
            </a:r>
            <a:r>
              <a:rPr lang="en-US" baseline="0" dirty="0" smtClean="0"/>
              <a:t> opsin, measuring running with ball motion and arousal by pupil size while presenting auditory stimuli </a:t>
            </a:r>
          </a:p>
          <a:p>
            <a:pPr marL="0" lvl="0" indent="0" algn="l" rtl="0">
              <a:spcBef>
                <a:spcPts val="0"/>
              </a:spcBef>
              <a:spcAft>
                <a:spcPts val="0"/>
              </a:spcAft>
              <a:buNone/>
            </a:pPr>
            <a:r>
              <a:rPr lang="en-US" baseline="0" dirty="0" smtClean="0"/>
              <a:t>For auditory stimuli, I used white noise because it activates all neurons broadly</a:t>
            </a:r>
          </a:p>
          <a:p>
            <a:pPr marL="0" lvl="0" indent="0" algn="l" rtl="0">
              <a:spcBef>
                <a:spcPts val="0"/>
              </a:spcBef>
              <a:spcAft>
                <a:spcPts val="0"/>
              </a:spcAft>
              <a:buNone/>
            </a:pPr>
            <a:r>
              <a:rPr lang="en-US" baseline="0" dirty="0" smtClean="0"/>
              <a:t>Linear silicon probe allowed me to record from neurons in most cortical layers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62c473331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62c473331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First-</a:t>
            </a:r>
            <a:r>
              <a:rPr lang="en-US" baseline="0" dirty="0" smtClean="0"/>
              <a:t>  effects of behavioral state change</a:t>
            </a:r>
          </a:p>
          <a:p>
            <a:pPr marL="0" lvl="0" indent="0" algn="l" rtl="0">
              <a:spcBef>
                <a:spcPts val="0"/>
              </a:spcBef>
              <a:spcAft>
                <a:spcPts val="0"/>
              </a:spcAft>
              <a:buNone/>
            </a:pPr>
            <a:r>
              <a:rPr lang="en-US" baseline="0" dirty="0" smtClean="0"/>
              <a:t>Second </a:t>
            </a:r>
            <a:r>
              <a:rPr lang="mr-IN" baseline="0" dirty="0" smtClean="0"/>
              <a:t>–</a:t>
            </a:r>
            <a:r>
              <a:rPr lang="en-US" baseline="0" dirty="0" smtClean="0"/>
              <a:t> effects of VIP activation on the activity</a:t>
            </a:r>
          </a:p>
          <a:p>
            <a:pPr marL="0" lvl="0" indent="0" algn="l" rtl="0">
              <a:spcBef>
                <a:spcPts val="0"/>
              </a:spcBef>
              <a:spcAft>
                <a:spcPts val="0"/>
              </a:spcAft>
              <a:buNone/>
            </a:pPr>
            <a:r>
              <a:rPr lang="en-US" baseline="0" dirty="0" smtClean="0"/>
              <a:t>Then test whether the behavioral state change is mediated by VIP by testing the interaction of two effects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62c473331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62c473331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video that this set u allows me to collect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neurons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62c473331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62c473331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Most of our knowledge about the activity</a:t>
            </a:r>
            <a:r>
              <a:rPr lang="en-US" baseline="0" dirty="0" smtClean="0"/>
              <a:t> of the auditory neurons comes from years of research in anesthetized animals, it’s only recently that we have been able to record form single neurons in awake animals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2c47333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2c47333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Spend some time on this slide</a:t>
            </a:r>
          </a:p>
          <a:p>
            <a:pPr marL="0" lvl="0" indent="0" algn="l" rtl="0">
              <a:spcBef>
                <a:spcPts val="0"/>
              </a:spcBef>
              <a:spcAft>
                <a:spcPts val="0"/>
              </a:spcAft>
              <a:buNone/>
            </a:pPr>
            <a:r>
              <a:rPr lang="en-US" dirty="0" smtClean="0"/>
              <a:t>For</a:t>
            </a:r>
            <a:r>
              <a:rPr lang="en-US" baseline="0" dirty="0" smtClean="0"/>
              <a:t> running modulation index means </a:t>
            </a:r>
            <a:r>
              <a:rPr lang="mr-IN" baseline="0" dirty="0" smtClean="0"/>
              <a:t>–</a:t>
            </a:r>
            <a:r>
              <a:rPr lang="en-US" baseline="0" dirty="0" smtClean="0"/>
              <a:t> running vs sitting trials</a:t>
            </a:r>
          </a:p>
          <a:p>
            <a:pPr marL="0" lvl="0" indent="0" algn="l" rtl="0">
              <a:spcBef>
                <a:spcPts val="0"/>
              </a:spcBef>
              <a:spcAft>
                <a:spcPts val="0"/>
              </a:spcAft>
              <a:buNone/>
            </a:pPr>
            <a:r>
              <a:rPr lang="en-US" baseline="0" dirty="0" smtClean="0"/>
              <a:t>For arousal modulation means </a:t>
            </a:r>
            <a:r>
              <a:rPr lang="mr-IN" baseline="0" dirty="0" smtClean="0"/>
              <a:t>–</a:t>
            </a:r>
            <a:r>
              <a:rPr lang="en-US" baseline="0" dirty="0" smtClean="0"/>
              <a:t> large vs small pupil trials, all stationary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2c47333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2c47333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effects are small but significant</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lets</a:t>
            </a:r>
            <a:r>
              <a:rPr lang="en-US" baseline="0" dirty="0" smtClean="0"/>
              <a:t> look at the layer effects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2c473331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62c473331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All cells, SEM</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2c4733312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2c4733312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legends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635b2b9eb2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635b2b9eb2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great j</a:t>
            </a:r>
            <a:r>
              <a:rPr lang="en-US" dirty="0" smtClean="0"/>
              <a:t>ourney that the sound travels before it reaches auditory</a:t>
            </a:r>
            <a:r>
              <a:rPr lang="en-US" baseline="0" dirty="0" smtClean="0"/>
              <a:t> cortex</a:t>
            </a:r>
          </a:p>
          <a:p>
            <a:pPr marL="0" lvl="0" indent="0" algn="l" rtl="0">
              <a:spcBef>
                <a:spcPts val="0"/>
              </a:spcBef>
              <a:spcAft>
                <a:spcPts val="0"/>
              </a:spcAft>
              <a:buNone/>
            </a:pPr>
            <a:r>
              <a:rPr lang="en-US" baseline="0" dirty="0" smtClean="0"/>
              <a:t>Processed in 5-6 structures before it gets to auditory cortex</a:t>
            </a:r>
          </a:p>
          <a:p>
            <a:pPr marL="0" lvl="0" indent="0" algn="l" rtl="0">
              <a:spcBef>
                <a:spcPts val="0"/>
              </a:spcBef>
              <a:spcAft>
                <a:spcPts val="0"/>
              </a:spcAft>
              <a:buNone/>
            </a:pPr>
            <a:r>
              <a:rPr lang="en-US" baseline="0" dirty="0" smtClean="0"/>
              <a:t>Auditory cortex is not necessary for hearing unlike visual visual </a:t>
            </a:r>
            <a:r>
              <a:rPr lang="en-US" baseline="0" dirty="0" smtClean="0"/>
              <a:t>cortex</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contribution of auditory cortex to sounds processing is not clear but my looking at its structure we can start deducing it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62c4733312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62c473331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though</a:t>
            </a:r>
            <a:r>
              <a:rPr lang="en-US" baseline="0" dirty="0" smtClean="0"/>
              <a:t> means are significant, they do not show the full picture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62c4733312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62c4733312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Spend some time on this slide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62c4733312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62c4733312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spont</a:t>
            </a:r>
            <a:r>
              <a:rPr lang="en-US" dirty="0" smtClean="0"/>
              <a:t>  - reference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activated - upward arrow</a:t>
            </a:r>
          </a:p>
          <a:p>
            <a:pPr marL="0" lvl="0" indent="0" algn="l" rtl="0">
              <a:spcBef>
                <a:spcPts val="0"/>
              </a:spcBef>
              <a:spcAft>
                <a:spcPts val="0"/>
              </a:spcAft>
              <a:buNone/>
            </a:pPr>
            <a:r>
              <a:rPr lang="en-US" dirty="0" smtClean="0"/>
              <a:t>suppressed</a:t>
            </a:r>
            <a:r>
              <a:rPr lang="en-US" baseline="0" dirty="0" smtClean="0"/>
              <a:t>  - downward error</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635b2b9eb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635b2b9eb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63734170f0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63734170f0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62c473331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62c473331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 expected,</a:t>
            </a:r>
            <a:r>
              <a:rPr lang="en-US" baseline="0" dirty="0" smtClean="0"/>
              <a:t> both spontaneous and evoked activity increase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similarly to running this effect is correlated</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62c473331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62c473331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62c473331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62c473331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effects are even stronger in the </a:t>
            </a:r>
            <a:r>
              <a:rPr lang="en-US" dirty="0" err="1" smtClean="0"/>
              <a:t>infragranular</a:t>
            </a:r>
            <a:r>
              <a:rPr lang="en-US" dirty="0" smtClean="0"/>
              <a:t> layers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2c473331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62c473331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63734170f0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63734170f0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2c4733312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2c4733312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Sound</a:t>
            </a:r>
            <a:r>
              <a:rPr lang="en-US" baseline="0" dirty="0" smtClean="0"/>
              <a:t> comes in to layer 4 </a:t>
            </a:r>
            <a:r>
              <a:rPr lang="mr-IN" baseline="0" dirty="0" smtClean="0"/>
              <a:t>–</a:t>
            </a:r>
            <a:r>
              <a:rPr lang="en-US" baseline="0" dirty="0" smtClean="0"/>
              <a:t> layer 2/3  - layer 4 </a:t>
            </a:r>
            <a:r>
              <a:rPr lang="mr-IN" baseline="0" dirty="0" smtClean="0"/>
              <a:t>–</a:t>
            </a:r>
            <a:r>
              <a:rPr lang="en-US" baseline="0" dirty="0" smtClean="0"/>
              <a:t> layer 5 + 6 </a:t>
            </a:r>
          </a:p>
          <a:p>
            <a:pPr marL="0" lvl="0" indent="0" algn="l" rtl="0">
              <a:spcBef>
                <a:spcPts val="0"/>
              </a:spcBef>
              <a:spcAft>
                <a:spcPts val="0"/>
              </a:spcAft>
              <a:buNone/>
            </a:pPr>
            <a:r>
              <a:rPr lang="en-US" baseline="0" dirty="0" smtClean="0"/>
              <a:t>Auditory information is sent to other regions </a:t>
            </a:r>
            <a:r>
              <a:rPr lang="en-US" baseline="0" dirty="0" smtClean="0"/>
              <a:t>for</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 </a:t>
            </a:r>
            <a:r>
              <a:rPr lang="en-US" baseline="0" dirty="0" smtClean="0"/>
              <a:t>decision making, learning, memory formation, motor planning and so on</a:t>
            </a:r>
            <a:r>
              <a:rPr lang="en-US" baseline="0" dirty="0" smtClean="0"/>
              <a: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RECENT STUDIES HAVE SHOWN that AUDITORY CORTEX RECEIVES A LOT OF MODULATORY INPUT suggesting that one of its roles is to integrate sensory information with information about the internal state of the animal.</a:t>
            </a:r>
          </a:p>
          <a:p>
            <a:pPr marL="0" lvl="0" indent="0" algn="l" rtl="0">
              <a:spcBef>
                <a:spcPts val="0"/>
              </a:spcBef>
              <a:spcAft>
                <a:spcPts val="0"/>
              </a:spcAft>
              <a:buNone/>
            </a:pPr>
            <a:endParaRPr lang="en-US" baseline="0" dirty="0" smtClean="0"/>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Neurons show remarkable diversity in </a:t>
            </a:r>
            <a:r>
              <a:rPr lang="en-US" baseline="0" dirty="0" smtClean="0"/>
              <a:t>shapes</a:t>
            </a:r>
            <a:r>
              <a:rPr lang="en-US" baseline="0" dirty="0" smtClean="0"/>
              <a:t>, sizes, connections</a:t>
            </a:r>
            <a:endParaRPr dirty="0"/>
          </a:p>
        </p:txBody>
      </p:sp>
    </p:spTree>
    <p:extLst>
      <p:ext uri="{BB962C8B-B14F-4D97-AF65-F5344CB8AC3E}">
        <p14:creationId xmlns:p14="http://schemas.microsoft.com/office/powerpoint/2010/main" val="755447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63734170f0_1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63734170f0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 suggests you could point out the A, B, A*B logic here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63734170f0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63734170f0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running is mediated by VIP network</a:t>
            </a:r>
            <a:r>
              <a:rPr lang="en-US" baseline="0" dirty="0" smtClean="0"/>
              <a:t> you would expect there to be a relationship between two effects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62c4733312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62c4733312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62c4733312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62c4733312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 a “circuit diagram” for slide 33 (parallel) &amp; 34 (serial)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62c4733312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62c4733312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a diagram of cells and effects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62c4733312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62c4733312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62c4733312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62c4733312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644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635b2b9eb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635b2b9eb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predicted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635b2b9eb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635b2b9eb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predicted </a:t>
            </a:r>
            <a:endParaRPr/>
          </a:p>
        </p:txBody>
      </p:sp>
    </p:spTree>
    <p:extLst>
      <p:ext uri="{BB962C8B-B14F-4D97-AF65-F5344CB8AC3E}">
        <p14:creationId xmlns:p14="http://schemas.microsoft.com/office/powerpoint/2010/main" val="771315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62c4733312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62c4733312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5b2b9eb2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35b2b9eb2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80%</a:t>
            </a:r>
            <a:r>
              <a:rPr lang="en-US" baseline="0" dirty="0" smtClean="0"/>
              <a:t> excitatory and 20 inhibitory</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how many there are? why are there so many?</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inhibitory interneurons can be classified in3  different groups base don their molecular markers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62c4733312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62c4733312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2c473331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62c473331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6045fa770d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6045fa770d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604149afe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604149afe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Support</a:t>
            </a:r>
            <a:r>
              <a:rPr lang="en-US" baseline="0" dirty="0" smtClean="0"/>
              <a:t> in the messages I received in the past few days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Unconditional</a:t>
            </a:r>
            <a:r>
              <a:rPr lang="en-US" baseline="0" dirty="0" smtClean="0"/>
              <a:t> love and dealing with a cranky child</a:t>
            </a:r>
            <a:endParaRPr lang="en-US" dirty="0"/>
          </a:p>
        </p:txBody>
      </p:sp>
    </p:spTree>
    <p:extLst>
      <p:ext uri="{BB962C8B-B14F-4D97-AF65-F5344CB8AC3E}">
        <p14:creationId xmlns:p14="http://schemas.microsoft.com/office/powerpoint/2010/main" val="1532351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6045fa770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6045fa770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62c473331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62c473331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62c473331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62c47333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635b2b9eb2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635b2b9eb2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62c473331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62c473331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63734170f0_1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63734170f0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PV</a:t>
            </a:r>
            <a:r>
              <a:rPr lang="en-US" baseline="0" dirty="0" smtClean="0"/>
              <a:t> </a:t>
            </a:r>
            <a:r>
              <a:rPr lang="mr-IN" baseline="0" dirty="0" smtClean="0"/>
              <a:t>–</a:t>
            </a:r>
            <a:r>
              <a:rPr lang="en-US" baseline="0" dirty="0" smtClean="0"/>
              <a:t> fast-spiking </a:t>
            </a:r>
            <a:r>
              <a:rPr lang="mr-IN" baseline="0" dirty="0" smtClean="0"/>
              <a:t>–</a:t>
            </a:r>
            <a:r>
              <a:rPr lang="en-US" baseline="0" dirty="0" smtClean="0"/>
              <a:t> fast decaying inhibition </a:t>
            </a:r>
          </a:p>
          <a:p>
            <a:pPr marL="0" lvl="0" indent="0" algn="l" rtl="0">
              <a:spcBef>
                <a:spcPts val="0"/>
              </a:spcBef>
              <a:spcAft>
                <a:spcPts val="0"/>
              </a:spcAft>
              <a:buNone/>
            </a:pPr>
            <a:r>
              <a:rPr lang="en-US" baseline="0" dirty="0" smtClean="0"/>
              <a:t>SOM </a:t>
            </a:r>
            <a:r>
              <a:rPr lang="mr-IN" baseline="0" dirty="0" smtClean="0"/>
              <a:t>–</a:t>
            </a:r>
            <a:r>
              <a:rPr lang="en-US" baseline="0" dirty="0" smtClean="0"/>
              <a:t> low-threshold spiking </a:t>
            </a:r>
            <a:r>
              <a:rPr lang="mr-IN" baseline="0" dirty="0" smtClean="0"/>
              <a:t>–</a:t>
            </a:r>
            <a:r>
              <a:rPr lang="en-US" baseline="0" dirty="0" smtClean="0"/>
              <a:t> slow delayed inhibition</a:t>
            </a:r>
          </a:p>
          <a:p>
            <a:pPr marL="0" lvl="0" indent="0" algn="l" rtl="0">
              <a:spcBef>
                <a:spcPts val="0"/>
              </a:spcBef>
              <a:spcAft>
                <a:spcPts val="0"/>
              </a:spcAft>
              <a:buNone/>
            </a:pPr>
            <a:r>
              <a:rPr lang="en-US" baseline="0" dirty="0" smtClean="0"/>
              <a:t>VIP </a:t>
            </a:r>
            <a:r>
              <a:rPr lang="mr-IN" baseline="0" dirty="0" smtClean="0"/>
              <a:t>–</a:t>
            </a:r>
            <a:r>
              <a:rPr lang="en-US" baseline="0" dirty="0" smtClean="0"/>
              <a:t> are interesting because of their connectivity to other neurons in the circuit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62c4733312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62c4733312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635b2b9eb2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635b2b9eb2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62c473331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62c473331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604149afe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604149afe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62c473331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62c473331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6045fa770d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6045fa770d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6045fa770d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6045fa770d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635b2b9eb2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635b2b9eb2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62c4733312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62c473331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62c4733312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62c473331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35b2b9eb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35b2b9eb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disinhibition is unique to VIP</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what are the behaviors</a:t>
            </a:r>
            <a:r>
              <a:rPr lang="en-US" baseline="0" dirty="0" smtClean="0"/>
              <a:t> that can modulate this circuit?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what are the modulatory mechanisms?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There are different behaviors that can modulate cortical circuit and different systems can be involved</a:t>
            </a:r>
            <a:endParaRPr lang="en-US" dirty="0" smtClean="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63734170f0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63734170f0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VIP interneurons also show diversity in their connectivity and morphology across cortical layers. In layer II/III they typically exhibit bipolar/ bitufted dendritic morphology, while in deeper layers IV-V their shapes expand to other varieties such as tripolar, multipolar, and atypical types </a:t>
            </a:r>
            <a:r>
              <a:rPr lang="en">
                <a:solidFill>
                  <a:schemeClr val="dk1"/>
                </a:solidFill>
                <a:uFill>
                  <a:noFill/>
                </a:uFill>
                <a:hlinkClick r:id="rId3"/>
              </a:rPr>
              <a:t>(Bayraktar, Welker, Freund, Zilles, &amp; Staiger, 2000; Prönneke et al., 2015)</a:t>
            </a:r>
            <a:r>
              <a:rPr lang="en">
                <a:solidFill>
                  <a:schemeClr val="dk1"/>
                </a:solidFill>
              </a:rPr>
              <a:t>. VIP neurons in superficial layers tend to send their axons to all layers in columnar fashion while keeping their dendrites in layers I and II/III. On the other hand, VIP cells in layers IV-V restrict their axons to deeper layers while spreading dendrites across all cortical column, suggesting that effects of VIP activation may not only be specific to their column but also to their layer.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63734170f0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63734170f0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63734170f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63734170f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604149afe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604149afe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3734170f0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3734170f0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63734170f0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63734170f0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3734170f0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3734170f0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4.xml"/><Relationship Id="rId5" Type="http://schemas.openxmlformats.org/officeDocument/2006/relationships/image" Target="../media/image13.png"/><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4.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24.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gif"/></Relationships>
</file>

<file path=ppt/slides/_rels/slide42.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49.jp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51.jpg"/><Relationship Id="rId5" Type="http://schemas.openxmlformats.org/officeDocument/2006/relationships/image" Target="../media/image52.jpg"/><Relationship Id="rId6" Type="http://schemas.openxmlformats.org/officeDocument/2006/relationships/image" Target="../media/image53.jpg"/><Relationship Id="rId7" Type="http://schemas.openxmlformats.org/officeDocument/2006/relationships/image" Target="../media/image54.jpg"/><Relationship Id="rId8" Type="http://schemas.openxmlformats.org/officeDocument/2006/relationships/image" Target="../media/image55.JPG"/><Relationship Id="rId9" Type="http://schemas.openxmlformats.org/officeDocument/2006/relationships/image" Target="../media/image56.jpg"/><Relationship Id="rId10" Type="http://schemas.openxmlformats.org/officeDocument/2006/relationships/image" Target="../media/image57.jp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59.jpg"/><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2.jpg"/><Relationship Id="rId5" Type="http://schemas.openxmlformats.org/officeDocument/2006/relationships/image" Target="../media/image63.JPG"/><Relationship Id="rId6" Type="http://schemas.openxmlformats.org/officeDocument/2006/relationships/image" Target="../media/image64.jpg"/><Relationship Id="rId7" Type="http://schemas.openxmlformats.org/officeDocument/2006/relationships/image" Target="../media/image65.jpg"/><Relationship Id="rId8" Type="http://schemas.openxmlformats.org/officeDocument/2006/relationships/image" Target="../media/image66.jpg"/><Relationship Id="rId9" Type="http://schemas.openxmlformats.org/officeDocument/2006/relationships/image" Target="../media/image67.jpg"/><Relationship Id="rId10" Type="http://schemas.openxmlformats.org/officeDocument/2006/relationships/image" Target="../media/image68.jpg"/><Relationship Id="rId1" Type="http://schemas.openxmlformats.org/officeDocument/2006/relationships/slideLayout" Target="../slideLayouts/slideLayout3.xml"/><Relationship Id="rId2" Type="http://schemas.openxmlformats.org/officeDocument/2006/relationships/image" Target="../media/image60.jp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5.xml"/><Relationship Id="rId5" Type="http://schemas.openxmlformats.org/officeDocument/2006/relationships/image" Target="../media/image69.png"/><Relationship Id="rId1" Type="http://schemas.microsoft.com/office/2007/relationships/media" Target="../media/media2.mp4"/><Relationship Id="rId2" Type="http://schemas.openxmlformats.org/officeDocument/2006/relationships/video" Target="../media/media2.mp4"/></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28.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4303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Oswald"/>
                <a:ea typeface="Oswald"/>
                <a:cs typeface="Oswald"/>
                <a:sym typeface="Oswald"/>
              </a:rPr>
              <a:t>Diverse effects of locomotion and arousal on inhibitory and excitatory neurons in auditory cortex</a:t>
            </a:r>
            <a:endParaRPr>
              <a:latin typeface="Oswald"/>
              <a:ea typeface="Oswald"/>
              <a:cs typeface="Oswald"/>
              <a:sym typeface="Oswald"/>
            </a:endParaRPr>
          </a:p>
        </p:txBody>
      </p:sp>
      <p:sp>
        <p:nvSpPr>
          <p:cNvPr id="55" name="Google Shape;55;p13"/>
          <p:cNvSpPr txBox="1">
            <a:spLocks noGrp="1"/>
          </p:cNvSpPr>
          <p:nvPr>
            <p:ph type="subTitle" idx="1"/>
          </p:nvPr>
        </p:nvSpPr>
        <p:spPr>
          <a:xfrm>
            <a:off x="311700" y="35199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swald"/>
                <a:ea typeface="Oswald"/>
                <a:cs typeface="Oswald"/>
                <a:sym typeface="Oswald"/>
              </a:rPr>
              <a:t>Final Oral Defense</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Iryna Yavorska</a:t>
            </a:r>
            <a:endParaRPr>
              <a:latin typeface="Oswald"/>
              <a:ea typeface="Oswald"/>
              <a:cs typeface="Oswald"/>
              <a:sym typeface="Oswald"/>
            </a:endParaRPr>
          </a:p>
          <a:p>
            <a:pPr marL="0" lvl="0" indent="0" algn="ctr" rtl="0">
              <a:spcBef>
                <a:spcPts val="0"/>
              </a:spcBef>
              <a:spcAft>
                <a:spcPts val="0"/>
              </a:spcAft>
              <a:buNone/>
            </a:pPr>
            <a:r>
              <a:rPr lang="en" sz="1800">
                <a:latin typeface="Oswald"/>
                <a:ea typeface="Oswald"/>
                <a:cs typeface="Oswald"/>
                <a:sym typeface="Oswald"/>
              </a:rPr>
              <a:t>09.20.2019</a:t>
            </a:r>
            <a:endParaRPr sz="18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VIP Interneurons in Cortical Circuits</a:t>
            </a:r>
            <a:endParaRPr dirty="0">
              <a:latin typeface="Oswald"/>
              <a:ea typeface="Oswald"/>
              <a:cs typeface="Oswald"/>
              <a:sym typeface="Oswald"/>
            </a:endParaRPr>
          </a:p>
        </p:txBody>
      </p:sp>
      <p:sp>
        <p:nvSpPr>
          <p:cNvPr id="294" name="Google Shape;294;p22"/>
          <p:cNvSpPr txBox="1"/>
          <p:nvPr/>
        </p:nvSpPr>
        <p:spPr>
          <a:xfrm>
            <a:off x="7522375" y="4743050"/>
            <a:ext cx="1289400" cy="2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Oswald"/>
                <a:ea typeface="Oswald"/>
                <a:cs typeface="Oswald"/>
                <a:sym typeface="Oswald"/>
              </a:rPr>
              <a:t>L6  L5  L4  L2/3 L1</a:t>
            </a:r>
            <a:endParaRPr sz="1200">
              <a:solidFill>
                <a:srgbClr val="FFFFFF"/>
              </a:solidFill>
              <a:latin typeface="Oswald"/>
              <a:ea typeface="Oswald"/>
              <a:cs typeface="Oswald"/>
              <a:sym typeface="Oswald"/>
            </a:endParaRPr>
          </a:p>
        </p:txBody>
      </p:sp>
      <p:cxnSp>
        <p:nvCxnSpPr>
          <p:cNvPr id="295" name="Google Shape;295;p22"/>
          <p:cNvCxnSpPr/>
          <p:nvPr/>
        </p:nvCxnSpPr>
        <p:spPr>
          <a:xfrm rot="10800000" flipH="1">
            <a:off x="8376400" y="1504100"/>
            <a:ext cx="221400" cy="4200"/>
          </a:xfrm>
          <a:prstGeom prst="straightConnector1">
            <a:avLst/>
          </a:prstGeom>
          <a:noFill/>
          <a:ln w="28575" cap="flat" cmpd="sng">
            <a:solidFill>
              <a:srgbClr val="FFFFFF"/>
            </a:solidFill>
            <a:prstDash val="solid"/>
            <a:round/>
            <a:headEnd type="none" w="med" len="med"/>
            <a:tailEnd type="none" w="med" len="med"/>
          </a:ln>
        </p:spPr>
      </p:cxnSp>
      <p:pic>
        <p:nvPicPr>
          <p:cNvPr id="296" name="Google Shape;296;p22"/>
          <p:cNvPicPr preferRelativeResize="0"/>
          <p:nvPr/>
        </p:nvPicPr>
        <p:blipFill rotWithShape="1">
          <a:blip r:embed="rId3">
            <a:alphaModFix/>
          </a:blip>
          <a:srcRect r="52905" b="54003"/>
          <a:stretch/>
        </p:blipFill>
        <p:spPr>
          <a:xfrm>
            <a:off x="640205" y="1094750"/>
            <a:ext cx="3521095" cy="3776537"/>
          </a:xfrm>
          <a:prstGeom prst="rect">
            <a:avLst/>
          </a:prstGeom>
          <a:noFill/>
          <a:ln>
            <a:noFill/>
          </a:ln>
        </p:spPr>
      </p:pic>
      <p:pic>
        <p:nvPicPr>
          <p:cNvPr id="297" name="Google Shape;297;p22"/>
          <p:cNvPicPr preferRelativeResize="0"/>
          <p:nvPr/>
        </p:nvPicPr>
        <p:blipFill rotWithShape="1">
          <a:blip r:embed="rId4">
            <a:alphaModFix/>
          </a:blip>
          <a:srcRect l="29024" r="58784" b="51276"/>
          <a:stretch/>
        </p:blipFill>
        <p:spPr>
          <a:xfrm>
            <a:off x="4190025" y="1021725"/>
            <a:ext cx="1078750" cy="3995475"/>
          </a:xfrm>
          <a:prstGeom prst="rect">
            <a:avLst/>
          </a:prstGeom>
          <a:noFill/>
          <a:ln>
            <a:noFill/>
          </a:ln>
        </p:spPr>
      </p:pic>
      <p:sp>
        <p:nvSpPr>
          <p:cNvPr id="298" name="Google Shape;298;p22"/>
          <p:cNvSpPr/>
          <p:nvPr/>
        </p:nvSpPr>
        <p:spPr>
          <a:xfrm>
            <a:off x="1399750" y="1125150"/>
            <a:ext cx="298500" cy="20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txBox="1"/>
          <p:nvPr/>
        </p:nvSpPr>
        <p:spPr>
          <a:xfrm>
            <a:off x="332950" y="4795075"/>
            <a:ext cx="2801700" cy="2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highlight>
                  <a:srgbClr val="FFFFFF"/>
                </a:highlight>
                <a:latin typeface="Oswald"/>
                <a:ea typeface="Oswald"/>
                <a:cs typeface="Oswald"/>
                <a:sym typeface="Oswald"/>
              </a:rPr>
              <a:t>Prönneke et al, 2015</a:t>
            </a:r>
            <a:endParaRPr i="1">
              <a:latin typeface="Oswald"/>
              <a:ea typeface="Oswald"/>
              <a:cs typeface="Oswald"/>
              <a:sym typeface="Oswald"/>
            </a:endParaRPr>
          </a:p>
        </p:txBody>
      </p:sp>
      <p:sp>
        <p:nvSpPr>
          <p:cNvPr id="300" name="Google Shape;300;p22"/>
          <p:cNvSpPr txBox="1"/>
          <p:nvPr/>
        </p:nvSpPr>
        <p:spPr>
          <a:xfrm>
            <a:off x="3927300" y="2046950"/>
            <a:ext cx="12894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Oswald"/>
                <a:ea typeface="Oswald"/>
                <a:cs typeface="Oswald"/>
                <a:sym typeface="Oswald"/>
              </a:rPr>
              <a:t>dendrites</a:t>
            </a:r>
            <a:endParaRPr>
              <a:solidFill>
                <a:srgbClr val="FF0000"/>
              </a:solidFill>
              <a:latin typeface="Oswald"/>
              <a:ea typeface="Oswald"/>
              <a:cs typeface="Oswald"/>
              <a:sym typeface="Oswald"/>
            </a:endParaRPr>
          </a:p>
        </p:txBody>
      </p:sp>
      <p:sp>
        <p:nvSpPr>
          <p:cNvPr id="301" name="Google Shape;301;p22"/>
          <p:cNvSpPr txBox="1"/>
          <p:nvPr/>
        </p:nvSpPr>
        <p:spPr>
          <a:xfrm>
            <a:off x="3927300" y="3627500"/>
            <a:ext cx="12894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latin typeface="Oswald"/>
                <a:ea typeface="Oswald"/>
                <a:cs typeface="Oswald"/>
                <a:sym typeface="Oswald"/>
              </a:rPr>
              <a:t>axons</a:t>
            </a:r>
            <a:endParaRPr>
              <a:solidFill>
                <a:srgbClr val="6AA84F"/>
              </a:solidFill>
              <a:latin typeface="Oswald"/>
              <a:ea typeface="Oswald"/>
              <a:cs typeface="Oswald"/>
              <a:sym typeface="Oswald"/>
            </a:endParaRPr>
          </a:p>
        </p:txBody>
      </p:sp>
      <p:sp>
        <p:nvSpPr>
          <p:cNvPr id="302" name="Google Shape;302;p22"/>
          <p:cNvSpPr txBox="1"/>
          <p:nvPr/>
        </p:nvSpPr>
        <p:spPr>
          <a:xfrm>
            <a:off x="5606075" y="2647888"/>
            <a:ext cx="18693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Thalamocortical input</a:t>
            </a:r>
            <a:endParaRPr i="1">
              <a:latin typeface="Oswald"/>
              <a:ea typeface="Oswald"/>
              <a:cs typeface="Oswald"/>
              <a:sym typeface="Oswald"/>
            </a:endParaRPr>
          </a:p>
        </p:txBody>
      </p:sp>
      <p:sp>
        <p:nvSpPr>
          <p:cNvPr id="303" name="Google Shape;303;p22"/>
          <p:cNvSpPr txBox="1"/>
          <p:nvPr/>
        </p:nvSpPr>
        <p:spPr>
          <a:xfrm>
            <a:off x="5585525" y="1325175"/>
            <a:ext cx="22947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Cortico-cortical modulation</a:t>
            </a:r>
            <a:endParaRPr i="1">
              <a:latin typeface="Oswald"/>
              <a:ea typeface="Oswald"/>
              <a:cs typeface="Oswald"/>
              <a:sym typeface="Oswald"/>
            </a:endParaRPr>
          </a:p>
        </p:txBody>
      </p:sp>
      <p:sp>
        <p:nvSpPr>
          <p:cNvPr id="304" name="Google Shape;304;p22"/>
          <p:cNvSpPr txBox="1"/>
          <p:nvPr/>
        </p:nvSpPr>
        <p:spPr>
          <a:xfrm>
            <a:off x="5585525" y="1982963"/>
            <a:ext cx="37383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Integration and processing of sensory information</a:t>
            </a:r>
            <a:endParaRPr i="1">
              <a:latin typeface="Oswald"/>
              <a:ea typeface="Oswald"/>
              <a:cs typeface="Oswald"/>
              <a:sym typeface="Oswald"/>
            </a:endParaRPr>
          </a:p>
        </p:txBody>
      </p:sp>
      <p:sp>
        <p:nvSpPr>
          <p:cNvPr id="305" name="Google Shape;305;p22"/>
          <p:cNvSpPr txBox="1"/>
          <p:nvPr/>
        </p:nvSpPr>
        <p:spPr>
          <a:xfrm>
            <a:off x="5606625" y="3627500"/>
            <a:ext cx="34884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latin typeface="Oswald"/>
                <a:ea typeface="Oswald"/>
                <a:cs typeface="Oswald"/>
                <a:sym typeface="Oswald"/>
              </a:rPr>
              <a:t>Cortical </a:t>
            </a:r>
            <a:r>
              <a:rPr lang="en-US" i="1" dirty="0" smtClean="0">
                <a:latin typeface="Oswald"/>
                <a:ea typeface="Oswald"/>
                <a:cs typeface="Oswald"/>
                <a:sym typeface="Oswald"/>
              </a:rPr>
              <a:t>output</a:t>
            </a:r>
            <a:endParaRPr i="1" dirty="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3"/>
          <p:cNvSpPr txBox="1">
            <a:spLocks noGrp="1"/>
          </p:cNvSpPr>
          <p:nvPr>
            <p:ph type="title"/>
          </p:nvPr>
        </p:nvSpPr>
        <p:spPr>
          <a:xfrm>
            <a:off x="311700" y="445025"/>
            <a:ext cx="207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Hypothesis </a:t>
            </a:r>
            <a:endParaRPr>
              <a:latin typeface="Oswald"/>
              <a:ea typeface="Oswald"/>
              <a:cs typeface="Oswald"/>
              <a:sym typeface="Oswald"/>
            </a:endParaRPr>
          </a:p>
        </p:txBody>
      </p:sp>
      <p:sp>
        <p:nvSpPr>
          <p:cNvPr id="313" name="Google Shape;313;p23"/>
          <p:cNvSpPr/>
          <p:nvPr/>
        </p:nvSpPr>
        <p:spPr>
          <a:xfrm>
            <a:off x="4194675" y="1193725"/>
            <a:ext cx="12609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Motor cortex</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(Glu)</a:t>
            </a:r>
            <a:endParaRPr>
              <a:latin typeface="Oswald"/>
              <a:ea typeface="Oswald"/>
              <a:cs typeface="Oswald"/>
              <a:sym typeface="Oswald"/>
            </a:endParaRPr>
          </a:p>
        </p:txBody>
      </p:sp>
      <p:sp>
        <p:nvSpPr>
          <p:cNvPr id="314" name="Google Shape;314;p23"/>
          <p:cNvSpPr/>
          <p:nvPr/>
        </p:nvSpPr>
        <p:spPr>
          <a:xfrm>
            <a:off x="2618050" y="1193725"/>
            <a:ext cx="14805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Basal forebrain</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(ACh)</a:t>
            </a:r>
            <a:endParaRPr>
              <a:latin typeface="Oswald"/>
              <a:ea typeface="Oswald"/>
              <a:cs typeface="Oswald"/>
              <a:sym typeface="Oswald"/>
            </a:endParaRPr>
          </a:p>
        </p:txBody>
      </p:sp>
      <p:sp>
        <p:nvSpPr>
          <p:cNvPr id="315" name="Google Shape;315;p23"/>
          <p:cNvSpPr/>
          <p:nvPr/>
        </p:nvSpPr>
        <p:spPr>
          <a:xfrm>
            <a:off x="5653350" y="2501000"/>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Locomotion</a:t>
            </a:r>
            <a:endParaRPr>
              <a:latin typeface="Oswald"/>
              <a:ea typeface="Oswald"/>
              <a:cs typeface="Oswald"/>
              <a:sym typeface="Oswald"/>
            </a:endParaRPr>
          </a:p>
        </p:txBody>
      </p:sp>
      <p:cxnSp>
        <p:nvCxnSpPr>
          <p:cNvPr id="316" name="Google Shape;316;p23"/>
          <p:cNvCxnSpPr>
            <a:stCxn id="314" idx="2"/>
          </p:cNvCxnSpPr>
          <p:nvPr/>
        </p:nvCxnSpPr>
        <p:spPr>
          <a:xfrm rot="5400000">
            <a:off x="3034000" y="1777525"/>
            <a:ext cx="381900" cy="266700"/>
          </a:xfrm>
          <a:prstGeom prst="curvedConnector3">
            <a:avLst>
              <a:gd name="adj1" fmla="val 50000"/>
            </a:avLst>
          </a:prstGeom>
          <a:noFill/>
          <a:ln w="19050" cap="flat" cmpd="sng">
            <a:solidFill>
              <a:srgbClr val="595959"/>
            </a:solidFill>
            <a:prstDash val="solid"/>
            <a:round/>
            <a:headEnd type="none" w="med" len="med"/>
            <a:tailEnd type="triangle" w="med" len="med"/>
          </a:ln>
        </p:spPr>
      </p:cxnSp>
      <p:sp>
        <p:nvSpPr>
          <p:cNvPr id="317" name="Google Shape;317;p23"/>
          <p:cNvSpPr/>
          <p:nvPr/>
        </p:nvSpPr>
        <p:spPr>
          <a:xfrm>
            <a:off x="5653350" y="3215800"/>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Arousal</a:t>
            </a:r>
            <a:endParaRPr>
              <a:latin typeface="Oswald"/>
              <a:ea typeface="Oswald"/>
              <a:cs typeface="Oswald"/>
              <a:sym typeface="Oswald"/>
            </a:endParaRPr>
          </a:p>
        </p:txBody>
      </p:sp>
      <p:grpSp>
        <p:nvGrpSpPr>
          <p:cNvPr id="318" name="Google Shape;318;p23"/>
          <p:cNvGrpSpPr/>
          <p:nvPr/>
        </p:nvGrpSpPr>
        <p:grpSpPr>
          <a:xfrm>
            <a:off x="1788125" y="2101813"/>
            <a:ext cx="2733938" cy="2754150"/>
            <a:chOff x="5678613" y="1403488"/>
            <a:chExt cx="2733938" cy="2754150"/>
          </a:xfrm>
        </p:grpSpPr>
        <p:grpSp>
          <p:nvGrpSpPr>
            <p:cNvPr id="319" name="Google Shape;319;p23"/>
            <p:cNvGrpSpPr/>
            <p:nvPr/>
          </p:nvGrpSpPr>
          <p:grpSpPr>
            <a:xfrm>
              <a:off x="5678613" y="1403488"/>
              <a:ext cx="2733938" cy="2754150"/>
              <a:chOff x="5965563" y="1194663"/>
              <a:chExt cx="2733938" cy="2754150"/>
            </a:xfrm>
          </p:grpSpPr>
          <p:cxnSp>
            <p:nvCxnSpPr>
              <p:cNvPr id="320" name="Google Shape;320;p23"/>
              <p:cNvCxnSpPr>
                <a:stCxn id="321" idx="2"/>
                <a:endCxn id="322" idx="1"/>
              </p:cNvCxnSpPr>
              <p:nvPr/>
            </p:nvCxnSpPr>
            <p:spPr>
              <a:xfrm>
                <a:off x="7351600" y="1702713"/>
                <a:ext cx="774900" cy="631500"/>
              </a:xfrm>
              <a:prstGeom prst="straightConnector1">
                <a:avLst/>
              </a:prstGeom>
              <a:noFill/>
              <a:ln w="28575" cap="flat" cmpd="sng">
                <a:solidFill>
                  <a:srgbClr val="FFAB40"/>
                </a:solidFill>
                <a:prstDash val="dash"/>
                <a:round/>
                <a:headEnd type="none" w="med" len="med"/>
                <a:tailEnd type="diamond" w="med" len="med"/>
              </a:ln>
            </p:spPr>
          </p:cxnSp>
          <p:grpSp>
            <p:nvGrpSpPr>
              <p:cNvPr id="323" name="Google Shape;323;p23"/>
              <p:cNvGrpSpPr/>
              <p:nvPr/>
            </p:nvGrpSpPr>
            <p:grpSpPr>
              <a:xfrm>
                <a:off x="5965563" y="1194663"/>
                <a:ext cx="1813238" cy="2754150"/>
                <a:chOff x="-30612" y="1375150"/>
                <a:chExt cx="1813238" cy="2754150"/>
              </a:xfrm>
            </p:grpSpPr>
            <p:cxnSp>
              <p:nvCxnSpPr>
                <p:cNvPr id="324" name="Google Shape;324;p23"/>
                <p:cNvCxnSpPr>
                  <a:stCxn id="325" idx="5"/>
                  <a:endCxn id="326" idx="1"/>
                </p:cNvCxnSpPr>
                <p:nvPr/>
              </p:nvCxnSpPr>
              <p:spPr>
                <a:xfrm>
                  <a:off x="542463" y="3146126"/>
                  <a:ext cx="485100" cy="547800"/>
                </a:xfrm>
                <a:prstGeom prst="straightConnector1">
                  <a:avLst/>
                </a:prstGeom>
                <a:noFill/>
                <a:ln w="28575" cap="flat" cmpd="sng">
                  <a:solidFill>
                    <a:srgbClr val="3C78D8"/>
                  </a:solidFill>
                  <a:prstDash val="solid"/>
                  <a:round/>
                  <a:headEnd type="none" w="med" len="med"/>
                  <a:tailEnd type="diamond" w="med" len="med"/>
                </a:ln>
              </p:spPr>
            </p:cxnSp>
            <p:sp>
              <p:nvSpPr>
                <p:cNvPr id="327" name="Google Shape;327;p23"/>
                <p:cNvSpPr/>
                <p:nvPr/>
              </p:nvSpPr>
              <p:spPr>
                <a:xfrm>
                  <a:off x="943525" y="1375150"/>
                  <a:ext cx="671400" cy="671400"/>
                </a:xfrm>
                <a:prstGeom prst="ellipse">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 name="Google Shape;328;p23"/>
                <p:cNvCxnSpPr>
                  <a:stCxn id="327" idx="3"/>
                  <a:endCxn id="325" idx="0"/>
                </p:cNvCxnSpPr>
                <p:nvPr/>
              </p:nvCxnSpPr>
              <p:spPr>
                <a:xfrm flipH="1">
                  <a:off x="305049" y="1948226"/>
                  <a:ext cx="736800" cy="624900"/>
                </a:xfrm>
                <a:prstGeom prst="straightConnector1">
                  <a:avLst/>
                </a:prstGeom>
                <a:noFill/>
                <a:ln w="28575" cap="flat" cmpd="sng">
                  <a:solidFill>
                    <a:srgbClr val="FFAB40"/>
                  </a:solidFill>
                  <a:prstDash val="solid"/>
                  <a:round/>
                  <a:headEnd type="none" w="med" len="med"/>
                  <a:tailEnd type="diamond" w="med" len="med"/>
                </a:ln>
              </p:spPr>
            </p:cxnSp>
            <p:sp>
              <p:nvSpPr>
                <p:cNvPr id="325" name="Google Shape;325;p23"/>
                <p:cNvSpPr/>
                <p:nvPr/>
              </p:nvSpPr>
              <p:spPr>
                <a:xfrm>
                  <a:off x="-30612" y="2573050"/>
                  <a:ext cx="671400" cy="671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txBox="1"/>
                <p:nvPr/>
              </p:nvSpPr>
              <p:spPr>
                <a:xfrm>
                  <a:off x="1083325" y="1538500"/>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VIP</a:t>
                  </a:r>
                  <a:endParaRPr b="1">
                    <a:latin typeface="Oswald"/>
                    <a:ea typeface="Oswald"/>
                    <a:cs typeface="Oswald"/>
                    <a:sym typeface="Oswald"/>
                  </a:endParaRPr>
                </a:p>
              </p:txBody>
            </p:sp>
            <p:sp>
              <p:nvSpPr>
                <p:cNvPr id="329" name="Google Shape;329;p23"/>
                <p:cNvSpPr txBox="1"/>
                <p:nvPr/>
              </p:nvSpPr>
              <p:spPr>
                <a:xfrm>
                  <a:off x="23088" y="2736400"/>
                  <a:ext cx="716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SOM</a:t>
                  </a:r>
                  <a:endParaRPr b="1">
                    <a:latin typeface="Oswald"/>
                    <a:ea typeface="Oswald"/>
                    <a:cs typeface="Oswald"/>
                    <a:sym typeface="Oswald"/>
                  </a:endParaRPr>
                </a:p>
              </p:txBody>
            </p:sp>
            <p:sp>
              <p:nvSpPr>
                <p:cNvPr id="326" name="Google Shape;326;p23"/>
                <p:cNvSpPr/>
                <p:nvPr/>
              </p:nvSpPr>
              <p:spPr>
                <a:xfrm>
                  <a:off x="775825" y="3258400"/>
                  <a:ext cx="1006800" cy="870900"/>
                </a:xfrm>
                <a:prstGeom prst="triangle">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txBox="1"/>
                <p:nvPr/>
              </p:nvSpPr>
              <p:spPr>
                <a:xfrm>
                  <a:off x="1041625" y="3693938"/>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Exc</a:t>
                  </a:r>
                  <a:endParaRPr b="1">
                    <a:latin typeface="Oswald"/>
                    <a:ea typeface="Oswald"/>
                    <a:cs typeface="Oswald"/>
                    <a:sym typeface="Oswald"/>
                  </a:endParaRPr>
                </a:p>
              </p:txBody>
            </p:sp>
          </p:grpSp>
          <p:grpSp>
            <p:nvGrpSpPr>
              <p:cNvPr id="331" name="Google Shape;331;p23"/>
              <p:cNvGrpSpPr/>
              <p:nvPr/>
            </p:nvGrpSpPr>
            <p:grpSpPr>
              <a:xfrm>
                <a:off x="7527100" y="2236038"/>
                <a:ext cx="1172400" cy="1277325"/>
                <a:chOff x="4869150" y="3587663"/>
                <a:chExt cx="1172400" cy="1277325"/>
              </a:xfrm>
            </p:grpSpPr>
            <p:grpSp>
              <p:nvGrpSpPr>
                <p:cNvPr id="332" name="Google Shape;332;p23"/>
                <p:cNvGrpSpPr/>
                <p:nvPr/>
              </p:nvGrpSpPr>
              <p:grpSpPr>
                <a:xfrm>
                  <a:off x="4869150" y="3587663"/>
                  <a:ext cx="1172400" cy="1277325"/>
                  <a:chOff x="4869150" y="3587663"/>
                  <a:chExt cx="1172400" cy="1277325"/>
                </a:xfrm>
              </p:grpSpPr>
              <p:cxnSp>
                <p:nvCxnSpPr>
                  <p:cNvPr id="333" name="Google Shape;333;p23"/>
                  <p:cNvCxnSpPr>
                    <a:endCxn id="326" idx="5"/>
                  </p:cNvCxnSpPr>
                  <p:nvPr/>
                </p:nvCxnSpPr>
                <p:spPr>
                  <a:xfrm flipH="1">
                    <a:off x="4869150" y="3864188"/>
                    <a:ext cx="758700" cy="1000800"/>
                  </a:xfrm>
                  <a:prstGeom prst="straightConnector1">
                    <a:avLst/>
                  </a:prstGeom>
                  <a:noFill/>
                  <a:ln w="28575" cap="flat" cmpd="sng">
                    <a:solidFill>
                      <a:srgbClr val="EA9999"/>
                    </a:solidFill>
                    <a:prstDash val="solid"/>
                    <a:round/>
                    <a:headEnd type="none" w="med" len="med"/>
                    <a:tailEnd type="diamond" w="med" len="med"/>
                  </a:ln>
                </p:spPr>
              </p:cxnSp>
              <p:sp>
                <p:nvSpPr>
                  <p:cNvPr id="322" name="Google Shape;322;p23"/>
                  <p:cNvSpPr/>
                  <p:nvPr/>
                </p:nvSpPr>
                <p:spPr>
                  <a:xfrm>
                    <a:off x="5370150" y="3587663"/>
                    <a:ext cx="671400" cy="6714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23"/>
                <p:cNvSpPr txBox="1"/>
                <p:nvPr/>
              </p:nvSpPr>
              <p:spPr>
                <a:xfrm>
                  <a:off x="5544450" y="3776463"/>
                  <a:ext cx="475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PV</a:t>
                  </a:r>
                  <a:endParaRPr b="1">
                    <a:latin typeface="Oswald"/>
                    <a:ea typeface="Oswald"/>
                    <a:cs typeface="Oswald"/>
                    <a:sym typeface="Oswald"/>
                  </a:endParaRPr>
                </a:p>
              </p:txBody>
            </p:sp>
          </p:grpSp>
        </p:grpSp>
        <p:cxnSp>
          <p:nvCxnSpPr>
            <p:cNvPr id="335" name="Google Shape;335;p23"/>
            <p:cNvCxnSpPr>
              <a:stCxn id="327" idx="4"/>
              <a:endCxn id="326" idx="0"/>
            </p:cNvCxnSpPr>
            <p:nvPr/>
          </p:nvCxnSpPr>
          <p:spPr>
            <a:xfrm>
              <a:off x="6988450" y="2074888"/>
              <a:ext cx="0" cy="1212000"/>
            </a:xfrm>
            <a:prstGeom prst="straightConnector1">
              <a:avLst/>
            </a:prstGeom>
            <a:noFill/>
            <a:ln w="28575" cap="flat" cmpd="sng">
              <a:solidFill>
                <a:srgbClr val="FFAB40"/>
              </a:solidFill>
              <a:prstDash val="dash"/>
              <a:round/>
              <a:headEnd type="none" w="med" len="med"/>
              <a:tailEnd type="diamond" w="med" len="med"/>
            </a:ln>
          </p:spPr>
        </p:cxnSp>
      </p:grpSp>
      <p:cxnSp>
        <p:nvCxnSpPr>
          <p:cNvPr id="336" name="Google Shape;336;p23"/>
          <p:cNvCxnSpPr>
            <a:stCxn id="313" idx="2"/>
            <a:endCxn id="322" idx="0"/>
          </p:cNvCxnSpPr>
          <p:nvPr/>
        </p:nvCxnSpPr>
        <p:spPr>
          <a:xfrm flipH="1">
            <a:off x="4186425" y="1719925"/>
            <a:ext cx="638700" cy="1423200"/>
          </a:xfrm>
          <a:prstGeom prst="straightConnector1">
            <a:avLst/>
          </a:prstGeom>
          <a:noFill/>
          <a:ln w="19050" cap="flat" cmpd="sng">
            <a:solidFill>
              <a:schemeClr val="dk2"/>
            </a:solidFill>
            <a:prstDash val="solid"/>
            <a:round/>
            <a:headEnd type="none" w="med" len="med"/>
            <a:tailEnd type="triangle" w="med" len="med"/>
          </a:ln>
        </p:spPr>
      </p:cxnSp>
      <p:sp>
        <p:nvSpPr>
          <p:cNvPr id="337" name="Google Shape;337;p23"/>
          <p:cNvSpPr/>
          <p:nvPr/>
        </p:nvSpPr>
        <p:spPr>
          <a:xfrm>
            <a:off x="3508000" y="1719925"/>
            <a:ext cx="1629430" cy="2949738"/>
          </a:xfrm>
          <a:custGeom>
            <a:avLst/>
            <a:gdLst/>
            <a:ahLst/>
            <a:cxnLst/>
            <a:rect l="l" t="t" r="r" b="b"/>
            <a:pathLst>
              <a:path w="59048" h="122663" extrusionOk="0">
                <a:moveTo>
                  <a:pt x="48507" y="0"/>
                </a:moveTo>
                <a:cubicBezTo>
                  <a:pt x="48507" y="27612"/>
                  <a:pt x="66009" y="56881"/>
                  <a:pt x="55756" y="82519"/>
                </a:cubicBezTo>
                <a:cubicBezTo>
                  <a:pt x="52995" y="89422"/>
                  <a:pt x="48322" y="95901"/>
                  <a:pt x="42374" y="100361"/>
                </a:cubicBezTo>
                <a:cubicBezTo>
                  <a:pt x="29603" y="109936"/>
                  <a:pt x="11287" y="111376"/>
                  <a:pt x="0" y="122663"/>
                </a:cubicBezTo>
              </a:path>
            </a:pathLst>
          </a:custGeom>
          <a:noFill/>
          <a:ln w="19050" cap="flat" cmpd="sng">
            <a:solidFill>
              <a:schemeClr val="dk2"/>
            </a:solidFill>
            <a:prstDash val="solid"/>
            <a:round/>
            <a:headEnd type="none" w="med" len="med"/>
            <a:tailEnd type="triangle" w="med" len="med"/>
          </a:ln>
        </p:spPr>
      </p:sp>
      <p:sp>
        <p:nvSpPr>
          <p:cNvPr id="338" name="Google Shape;338;p23"/>
          <p:cNvSpPr/>
          <p:nvPr/>
        </p:nvSpPr>
        <p:spPr>
          <a:xfrm>
            <a:off x="1983275" y="1719925"/>
            <a:ext cx="1343519" cy="1569640"/>
          </a:xfrm>
          <a:custGeom>
            <a:avLst/>
            <a:gdLst/>
            <a:ahLst/>
            <a:cxnLst/>
            <a:rect l="l" t="t" r="r" b="b"/>
            <a:pathLst>
              <a:path w="57086" h="60774" extrusionOk="0">
                <a:moveTo>
                  <a:pt x="57086" y="0"/>
                </a:moveTo>
                <a:cubicBezTo>
                  <a:pt x="43037" y="0"/>
                  <a:pt x="30969" y="11087"/>
                  <a:pt x="19729" y="19515"/>
                </a:cubicBezTo>
                <a:cubicBezTo>
                  <a:pt x="10035" y="26783"/>
                  <a:pt x="214" y="38065"/>
                  <a:pt x="214" y="50181"/>
                </a:cubicBezTo>
                <a:cubicBezTo>
                  <a:pt x="214" y="53756"/>
                  <a:pt x="-643" y="58249"/>
                  <a:pt x="1887" y="60774"/>
                </a:cubicBezTo>
              </a:path>
            </a:pathLst>
          </a:custGeom>
          <a:noFill/>
          <a:ln w="19050" cap="flat" cmpd="sng">
            <a:solidFill>
              <a:srgbClr val="595959"/>
            </a:solidFill>
            <a:prstDash val="solid"/>
            <a:round/>
            <a:headEnd type="none" w="med" len="med"/>
            <a:tailEnd type="triangle" w="med" len="med"/>
          </a:ln>
        </p:spPr>
      </p:sp>
      <p:sp>
        <p:nvSpPr>
          <p:cNvPr id="339" name="Google Shape;339;p23"/>
          <p:cNvSpPr/>
          <p:nvPr/>
        </p:nvSpPr>
        <p:spPr>
          <a:xfrm>
            <a:off x="3508000" y="1719925"/>
            <a:ext cx="655094" cy="1346622"/>
          </a:xfrm>
          <a:custGeom>
            <a:avLst/>
            <a:gdLst/>
            <a:ahLst/>
            <a:cxnLst/>
            <a:rect l="l" t="t" r="r" b="b"/>
            <a:pathLst>
              <a:path w="28436" h="51295" extrusionOk="0">
                <a:moveTo>
                  <a:pt x="0" y="0"/>
                </a:moveTo>
                <a:cubicBezTo>
                  <a:pt x="8970" y="5978"/>
                  <a:pt x="18597" y="12661"/>
                  <a:pt x="23418" y="22302"/>
                </a:cubicBezTo>
                <a:cubicBezTo>
                  <a:pt x="27804" y="31075"/>
                  <a:pt x="28436" y="41487"/>
                  <a:pt x="28436" y="51295"/>
                </a:cubicBezTo>
              </a:path>
            </a:pathLst>
          </a:custGeom>
          <a:noFill/>
          <a:ln w="19050" cap="flat" cmpd="sng">
            <a:solidFill>
              <a:srgbClr val="595959"/>
            </a:solidFill>
            <a:prstDash val="solid"/>
            <a:round/>
            <a:headEnd type="none" w="med" len="med"/>
            <a:tailEnd type="triangle" w="med" len="med"/>
          </a:ln>
        </p:spPr>
      </p:sp>
      <p:sp>
        <p:nvSpPr>
          <p:cNvPr id="340" name="Google Shape;340;p23"/>
          <p:cNvSpPr/>
          <p:nvPr/>
        </p:nvSpPr>
        <p:spPr>
          <a:xfrm>
            <a:off x="3271025" y="1719925"/>
            <a:ext cx="406525" cy="2406117"/>
          </a:xfrm>
          <a:custGeom>
            <a:avLst/>
            <a:gdLst/>
            <a:ahLst/>
            <a:cxnLst/>
            <a:rect l="l" t="t" r="r" b="b"/>
            <a:pathLst>
              <a:path w="16261" h="94785" extrusionOk="0">
                <a:moveTo>
                  <a:pt x="5018" y="0"/>
                </a:moveTo>
                <a:cubicBezTo>
                  <a:pt x="19168" y="28299"/>
                  <a:pt x="22372" y="72413"/>
                  <a:pt x="0" y="94785"/>
                </a:cubicBezTo>
              </a:path>
            </a:pathLst>
          </a:custGeom>
          <a:noFill/>
          <a:ln w="19050" cap="flat" cmpd="sng">
            <a:solidFill>
              <a:srgbClr val="595959"/>
            </a:solidFill>
            <a:prstDash val="solid"/>
            <a:round/>
            <a:headEnd type="none" w="med" len="med"/>
            <a:tailEnd type="triangle" w="med" len="med"/>
          </a:ln>
        </p:spPr>
      </p:sp>
      <p:cxnSp>
        <p:nvCxnSpPr>
          <p:cNvPr id="341" name="Google Shape;341;p23"/>
          <p:cNvCxnSpPr>
            <a:stCxn id="315" idx="1"/>
            <a:endCxn id="313" idx="2"/>
          </p:cNvCxnSpPr>
          <p:nvPr/>
        </p:nvCxnSpPr>
        <p:spPr>
          <a:xfrm rot="10800000">
            <a:off x="4825050" y="1719800"/>
            <a:ext cx="828300" cy="1044300"/>
          </a:xfrm>
          <a:prstGeom prst="straightConnector1">
            <a:avLst/>
          </a:prstGeom>
          <a:noFill/>
          <a:ln w="19050" cap="flat" cmpd="sng">
            <a:solidFill>
              <a:schemeClr val="dk2"/>
            </a:solidFill>
            <a:prstDash val="solid"/>
            <a:round/>
            <a:headEnd type="none" w="med" len="med"/>
            <a:tailEnd type="triangle" w="med" len="med"/>
          </a:ln>
        </p:spPr>
      </p:cxnSp>
      <p:cxnSp>
        <p:nvCxnSpPr>
          <p:cNvPr id="342" name="Google Shape;342;p23"/>
          <p:cNvCxnSpPr>
            <a:stCxn id="315" idx="1"/>
            <a:endCxn id="314" idx="2"/>
          </p:cNvCxnSpPr>
          <p:nvPr/>
        </p:nvCxnSpPr>
        <p:spPr>
          <a:xfrm rot="10800000">
            <a:off x="3358350" y="1719800"/>
            <a:ext cx="2295000" cy="1044300"/>
          </a:xfrm>
          <a:prstGeom prst="straightConnector1">
            <a:avLst/>
          </a:prstGeom>
          <a:noFill/>
          <a:ln w="19050" cap="flat" cmpd="sng">
            <a:solidFill>
              <a:schemeClr val="dk2"/>
            </a:solidFill>
            <a:prstDash val="solid"/>
            <a:round/>
            <a:headEnd type="none" w="med" len="med"/>
            <a:tailEnd type="triangle" w="med" len="med"/>
          </a:ln>
        </p:spPr>
      </p:cxnSp>
      <p:cxnSp>
        <p:nvCxnSpPr>
          <p:cNvPr id="343" name="Google Shape;343;p23"/>
          <p:cNvCxnSpPr>
            <a:stCxn id="317" idx="1"/>
            <a:endCxn id="314" idx="2"/>
          </p:cNvCxnSpPr>
          <p:nvPr/>
        </p:nvCxnSpPr>
        <p:spPr>
          <a:xfrm rot="10800000">
            <a:off x="3358350" y="1720000"/>
            <a:ext cx="2295000" cy="1758900"/>
          </a:xfrm>
          <a:prstGeom prst="straightConnector1">
            <a:avLst/>
          </a:prstGeom>
          <a:noFill/>
          <a:ln w="19050" cap="flat" cmpd="sng">
            <a:solidFill>
              <a:schemeClr val="dk2"/>
            </a:solidFill>
            <a:prstDash val="solid"/>
            <a:round/>
            <a:headEnd type="none" w="med" len="med"/>
            <a:tailEnd type="triangle" w="med" len="med"/>
          </a:ln>
        </p:spPr>
      </p:cxnSp>
      <p:sp>
        <p:nvSpPr>
          <p:cNvPr id="344" name="Google Shape;344;p23"/>
          <p:cNvSpPr/>
          <p:nvPr/>
        </p:nvSpPr>
        <p:spPr>
          <a:xfrm>
            <a:off x="2639500" y="1997700"/>
            <a:ext cx="929100" cy="8889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Experimental Design</a:t>
            </a:r>
            <a:endParaRPr>
              <a:latin typeface="Oswald"/>
              <a:ea typeface="Oswald"/>
              <a:cs typeface="Oswald"/>
              <a:sym typeface="Oswald"/>
            </a:endParaRPr>
          </a:p>
        </p:txBody>
      </p:sp>
      <p:grpSp>
        <p:nvGrpSpPr>
          <p:cNvPr id="351" name="Google Shape;351;p24"/>
          <p:cNvGrpSpPr/>
          <p:nvPr/>
        </p:nvGrpSpPr>
        <p:grpSpPr>
          <a:xfrm>
            <a:off x="2736853" y="1956382"/>
            <a:ext cx="4523174" cy="2614000"/>
            <a:chOff x="4468306" y="1119925"/>
            <a:chExt cx="4649166" cy="2614000"/>
          </a:xfrm>
        </p:grpSpPr>
        <p:grpSp>
          <p:nvGrpSpPr>
            <p:cNvPr id="352" name="Google Shape;352;p24"/>
            <p:cNvGrpSpPr/>
            <p:nvPr/>
          </p:nvGrpSpPr>
          <p:grpSpPr>
            <a:xfrm>
              <a:off x="4468306" y="1628775"/>
              <a:ext cx="4649166" cy="2105150"/>
              <a:chOff x="124906" y="409575"/>
              <a:chExt cx="4649166" cy="2105150"/>
            </a:xfrm>
          </p:grpSpPr>
          <p:grpSp>
            <p:nvGrpSpPr>
              <p:cNvPr id="353" name="Google Shape;353;p24"/>
              <p:cNvGrpSpPr/>
              <p:nvPr/>
            </p:nvGrpSpPr>
            <p:grpSpPr>
              <a:xfrm>
                <a:off x="124906" y="662850"/>
                <a:ext cx="4570844" cy="708750"/>
                <a:chOff x="124906" y="662850"/>
                <a:chExt cx="4570844" cy="708750"/>
              </a:xfrm>
            </p:grpSpPr>
            <p:grpSp>
              <p:nvGrpSpPr>
                <p:cNvPr id="354" name="Google Shape;354;p24"/>
                <p:cNvGrpSpPr/>
                <p:nvPr/>
              </p:nvGrpSpPr>
              <p:grpSpPr>
                <a:xfrm>
                  <a:off x="1085850" y="662850"/>
                  <a:ext cx="3609900" cy="708750"/>
                  <a:chOff x="1085850" y="662850"/>
                  <a:chExt cx="3609900" cy="708750"/>
                </a:xfrm>
              </p:grpSpPr>
              <p:cxnSp>
                <p:nvCxnSpPr>
                  <p:cNvPr id="355" name="Google Shape;355;p24"/>
                  <p:cNvCxnSpPr/>
                  <p:nvPr/>
                </p:nvCxnSpPr>
                <p:spPr>
                  <a:xfrm>
                    <a:off x="1619250" y="914400"/>
                    <a:ext cx="2324100" cy="0"/>
                  </a:xfrm>
                  <a:prstGeom prst="straightConnector1">
                    <a:avLst/>
                  </a:prstGeom>
                  <a:noFill/>
                  <a:ln w="114300" cap="flat" cmpd="sng">
                    <a:solidFill>
                      <a:srgbClr val="FF00FF"/>
                    </a:solidFill>
                    <a:prstDash val="solid"/>
                    <a:round/>
                    <a:headEnd type="none" w="med" len="med"/>
                    <a:tailEnd type="none" w="med" len="med"/>
                  </a:ln>
                </p:spPr>
              </p:cxnSp>
              <p:cxnSp>
                <p:nvCxnSpPr>
                  <p:cNvPr id="356" name="Google Shape;356;p24"/>
                  <p:cNvCxnSpPr/>
                  <p:nvPr/>
                </p:nvCxnSpPr>
                <p:spPr>
                  <a:xfrm rot="10800000" flipH="1">
                    <a:off x="1400175" y="662850"/>
                    <a:ext cx="3019500" cy="3900"/>
                  </a:xfrm>
                  <a:prstGeom prst="straightConnector1">
                    <a:avLst/>
                  </a:prstGeom>
                  <a:noFill/>
                  <a:ln w="114300" cap="flat" cmpd="sng">
                    <a:solidFill>
                      <a:srgbClr val="00FFFF"/>
                    </a:solidFill>
                    <a:prstDash val="solid"/>
                    <a:round/>
                    <a:headEnd type="none" w="med" len="med"/>
                    <a:tailEnd type="none" w="med" len="med"/>
                  </a:ln>
                </p:spPr>
              </p:cxnSp>
              <p:sp>
                <p:nvSpPr>
                  <p:cNvPr id="357" name="Google Shape;357;p24"/>
                  <p:cNvSpPr txBox="1"/>
                  <p:nvPr/>
                </p:nvSpPr>
                <p:spPr>
                  <a:xfrm>
                    <a:off x="1085850" y="914400"/>
                    <a:ext cx="3609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 -50   0                                           </a:t>
                    </a:r>
                    <a:r>
                      <a:rPr lang="en" dirty="0" smtClean="0">
                        <a:latin typeface="Oswald"/>
                        <a:ea typeface="Oswald"/>
                        <a:cs typeface="Oswald"/>
                        <a:sym typeface="Oswald"/>
                      </a:rPr>
                      <a:t>   </a:t>
                    </a:r>
                    <a:r>
                      <a:rPr lang="en" dirty="0">
                        <a:latin typeface="Oswald"/>
                        <a:ea typeface="Oswald"/>
                        <a:cs typeface="Oswald"/>
                        <a:sym typeface="Oswald"/>
                      </a:rPr>
                      <a:t>600     750</a:t>
                    </a:r>
                    <a:endParaRPr dirty="0">
                      <a:latin typeface="Oswald"/>
                      <a:ea typeface="Oswald"/>
                      <a:cs typeface="Oswald"/>
                      <a:sym typeface="Oswald"/>
                    </a:endParaRPr>
                  </a:p>
                  <a:p>
                    <a:pPr marL="0" lvl="0" indent="0" algn="ctr" rtl="0">
                      <a:spcBef>
                        <a:spcPts val="0"/>
                      </a:spcBef>
                      <a:spcAft>
                        <a:spcPts val="0"/>
                      </a:spcAft>
                      <a:buNone/>
                    </a:pPr>
                    <a:r>
                      <a:rPr lang="en" dirty="0">
                        <a:latin typeface="Oswald"/>
                        <a:ea typeface="Oswald"/>
                        <a:cs typeface="Oswald"/>
                        <a:sym typeface="Oswald"/>
                      </a:rPr>
                      <a:t>time (</a:t>
                    </a:r>
                    <a:r>
                      <a:rPr lang="en" dirty="0" err="1">
                        <a:latin typeface="Oswald"/>
                        <a:ea typeface="Oswald"/>
                        <a:cs typeface="Oswald"/>
                        <a:sym typeface="Oswald"/>
                      </a:rPr>
                      <a:t>ms</a:t>
                    </a:r>
                    <a:r>
                      <a:rPr lang="en" dirty="0">
                        <a:latin typeface="Oswald"/>
                        <a:ea typeface="Oswald"/>
                        <a:cs typeface="Oswald"/>
                        <a:sym typeface="Oswald"/>
                      </a:rPr>
                      <a:t>) </a:t>
                    </a:r>
                    <a:endParaRPr dirty="0">
                      <a:latin typeface="Oswald"/>
                      <a:ea typeface="Oswald"/>
                      <a:cs typeface="Oswald"/>
                      <a:sym typeface="Oswald"/>
                    </a:endParaRPr>
                  </a:p>
                </p:txBody>
              </p:sp>
            </p:grpSp>
            <p:sp>
              <p:nvSpPr>
                <p:cNvPr id="358" name="Google Shape;358;p24"/>
                <p:cNvSpPr txBox="1"/>
                <p:nvPr/>
              </p:nvSpPr>
              <p:spPr>
                <a:xfrm>
                  <a:off x="124906" y="685793"/>
                  <a:ext cx="14667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Oswald"/>
                      <a:ea typeface="Oswald"/>
                      <a:cs typeface="Oswald"/>
                      <a:sym typeface="Oswald"/>
                    </a:rPr>
                    <a:t>white noise </a:t>
                  </a:r>
                  <a:endParaRPr sz="1800" i="1">
                    <a:latin typeface="Oswald"/>
                    <a:ea typeface="Oswald"/>
                    <a:cs typeface="Oswald"/>
                    <a:sym typeface="Oswald"/>
                  </a:endParaRPr>
                </a:p>
                <a:p>
                  <a:pPr marL="0" lvl="0" indent="0" algn="l" rtl="0">
                    <a:spcBef>
                      <a:spcPts val="0"/>
                    </a:spcBef>
                    <a:spcAft>
                      <a:spcPts val="0"/>
                    </a:spcAft>
                    <a:buNone/>
                  </a:pPr>
                  <a:r>
                    <a:rPr lang="en" sz="1800" i="1">
                      <a:latin typeface="Oswald"/>
                      <a:ea typeface="Oswald"/>
                      <a:cs typeface="Oswald"/>
                      <a:sym typeface="Oswald"/>
                    </a:rPr>
                    <a:t>(80 dB)</a:t>
                  </a:r>
                  <a:endParaRPr sz="1800" i="1">
                    <a:latin typeface="Oswald"/>
                    <a:ea typeface="Oswald"/>
                    <a:cs typeface="Oswald"/>
                    <a:sym typeface="Oswald"/>
                  </a:endParaRPr>
                </a:p>
              </p:txBody>
            </p:sp>
          </p:grpSp>
          <p:grpSp>
            <p:nvGrpSpPr>
              <p:cNvPr id="359" name="Google Shape;359;p24"/>
              <p:cNvGrpSpPr/>
              <p:nvPr/>
            </p:nvGrpSpPr>
            <p:grpSpPr>
              <a:xfrm>
                <a:off x="192623" y="1805850"/>
                <a:ext cx="4581450" cy="708875"/>
                <a:chOff x="192623" y="662850"/>
                <a:chExt cx="4581450" cy="708875"/>
              </a:xfrm>
            </p:grpSpPr>
            <p:grpSp>
              <p:nvGrpSpPr>
                <p:cNvPr id="360" name="Google Shape;360;p24"/>
                <p:cNvGrpSpPr/>
                <p:nvPr/>
              </p:nvGrpSpPr>
              <p:grpSpPr>
                <a:xfrm>
                  <a:off x="1164173" y="662850"/>
                  <a:ext cx="3609900" cy="708875"/>
                  <a:chOff x="1164173" y="662850"/>
                  <a:chExt cx="3609900" cy="708875"/>
                </a:xfrm>
              </p:grpSpPr>
              <p:cxnSp>
                <p:nvCxnSpPr>
                  <p:cNvPr id="361" name="Google Shape;361;p24"/>
                  <p:cNvCxnSpPr/>
                  <p:nvPr/>
                </p:nvCxnSpPr>
                <p:spPr>
                  <a:xfrm rot="10800000" flipH="1">
                    <a:off x="1400175" y="662850"/>
                    <a:ext cx="3019500" cy="3900"/>
                  </a:xfrm>
                  <a:prstGeom prst="straightConnector1">
                    <a:avLst/>
                  </a:prstGeom>
                  <a:noFill/>
                  <a:ln w="114300" cap="flat" cmpd="sng">
                    <a:solidFill>
                      <a:srgbClr val="00FFFF"/>
                    </a:solidFill>
                    <a:prstDash val="solid"/>
                    <a:round/>
                    <a:headEnd type="none" w="med" len="med"/>
                    <a:tailEnd type="none" w="med" len="med"/>
                  </a:ln>
                </p:spPr>
              </p:cxnSp>
              <p:sp>
                <p:nvSpPr>
                  <p:cNvPr id="362" name="Google Shape;362;p24"/>
                  <p:cNvSpPr txBox="1"/>
                  <p:nvPr/>
                </p:nvSpPr>
                <p:spPr>
                  <a:xfrm>
                    <a:off x="1164173" y="1018325"/>
                    <a:ext cx="36099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-50   0                                          </a:t>
                    </a:r>
                    <a:r>
                      <a:rPr lang="en" dirty="0" smtClean="0">
                        <a:latin typeface="Oswald"/>
                        <a:ea typeface="Oswald"/>
                        <a:cs typeface="Oswald"/>
                        <a:sym typeface="Oswald"/>
                      </a:rPr>
                      <a:t>    </a:t>
                    </a:r>
                    <a:r>
                      <a:rPr lang="en" dirty="0">
                        <a:latin typeface="Oswald"/>
                        <a:ea typeface="Oswald"/>
                        <a:cs typeface="Oswald"/>
                        <a:sym typeface="Oswald"/>
                      </a:rPr>
                      <a:t>600     750</a:t>
                    </a:r>
                    <a:endParaRPr dirty="0">
                      <a:latin typeface="Oswald"/>
                      <a:ea typeface="Oswald"/>
                      <a:cs typeface="Oswald"/>
                      <a:sym typeface="Oswald"/>
                    </a:endParaRPr>
                  </a:p>
                  <a:p>
                    <a:pPr marL="0" lvl="0" indent="0" algn="ctr" rtl="0">
                      <a:spcBef>
                        <a:spcPts val="0"/>
                      </a:spcBef>
                      <a:spcAft>
                        <a:spcPts val="0"/>
                      </a:spcAft>
                      <a:buNone/>
                    </a:pPr>
                    <a:r>
                      <a:rPr lang="en" dirty="0">
                        <a:latin typeface="Oswald"/>
                        <a:ea typeface="Oswald"/>
                        <a:cs typeface="Oswald"/>
                        <a:sym typeface="Oswald"/>
                      </a:rPr>
                      <a:t>time (</a:t>
                    </a:r>
                    <a:r>
                      <a:rPr lang="en" dirty="0" err="1">
                        <a:latin typeface="Oswald"/>
                        <a:ea typeface="Oswald"/>
                        <a:cs typeface="Oswald"/>
                        <a:sym typeface="Oswald"/>
                      </a:rPr>
                      <a:t>ms</a:t>
                    </a:r>
                    <a:r>
                      <a:rPr lang="en" dirty="0">
                        <a:latin typeface="Oswald"/>
                        <a:ea typeface="Oswald"/>
                        <a:cs typeface="Oswald"/>
                        <a:sym typeface="Oswald"/>
                      </a:rPr>
                      <a:t>) </a:t>
                    </a:r>
                    <a:endParaRPr dirty="0">
                      <a:latin typeface="Oswald"/>
                      <a:ea typeface="Oswald"/>
                      <a:cs typeface="Oswald"/>
                      <a:sym typeface="Oswald"/>
                    </a:endParaRPr>
                  </a:p>
                </p:txBody>
              </p:sp>
            </p:grpSp>
            <p:sp>
              <p:nvSpPr>
                <p:cNvPr id="363" name="Google Shape;363;p24"/>
                <p:cNvSpPr txBox="1"/>
                <p:nvPr/>
              </p:nvSpPr>
              <p:spPr>
                <a:xfrm>
                  <a:off x="192623" y="685800"/>
                  <a:ext cx="10857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Oswald"/>
                      <a:ea typeface="Oswald"/>
                      <a:cs typeface="Oswald"/>
                      <a:sym typeface="Oswald"/>
                    </a:rPr>
                    <a:t>silence</a:t>
                  </a:r>
                  <a:endParaRPr sz="1800" i="1">
                    <a:latin typeface="Oswald"/>
                    <a:ea typeface="Oswald"/>
                    <a:cs typeface="Oswald"/>
                    <a:sym typeface="Oswald"/>
                  </a:endParaRPr>
                </a:p>
              </p:txBody>
            </p:sp>
          </p:grpSp>
          <p:sp>
            <p:nvSpPr>
              <p:cNvPr id="364" name="Google Shape;364;p24"/>
              <p:cNvSpPr txBox="1"/>
              <p:nvPr/>
            </p:nvSpPr>
            <p:spPr>
              <a:xfrm>
                <a:off x="152400" y="409575"/>
                <a:ext cx="20001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Oswald"/>
                    <a:ea typeface="Oswald"/>
                    <a:cs typeface="Oswald"/>
                    <a:sym typeface="Oswald"/>
                  </a:rPr>
                  <a:t>laser</a:t>
                </a:r>
                <a:endParaRPr sz="1800" i="1">
                  <a:latin typeface="Oswald"/>
                  <a:ea typeface="Oswald"/>
                  <a:cs typeface="Oswald"/>
                  <a:sym typeface="Oswald"/>
                </a:endParaRPr>
              </a:p>
            </p:txBody>
          </p:sp>
          <p:sp>
            <p:nvSpPr>
              <p:cNvPr id="365" name="Google Shape;365;p24"/>
              <p:cNvSpPr txBox="1"/>
              <p:nvPr/>
            </p:nvSpPr>
            <p:spPr>
              <a:xfrm>
                <a:off x="228600" y="1533525"/>
                <a:ext cx="20001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Oswald"/>
                    <a:ea typeface="Oswald"/>
                    <a:cs typeface="Oswald"/>
                    <a:sym typeface="Oswald"/>
                  </a:rPr>
                  <a:t>laser</a:t>
                </a:r>
                <a:endParaRPr sz="1800" i="1">
                  <a:latin typeface="Oswald"/>
                  <a:ea typeface="Oswald"/>
                  <a:cs typeface="Oswald"/>
                  <a:sym typeface="Oswald"/>
                </a:endParaRPr>
              </a:p>
            </p:txBody>
          </p:sp>
        </p:grpSp>
        <p:cxnSp>
          <p:nvCxnSpPr>
            <p:cNvPr id="366" name="Google Shape;366;p24"/>
            <p:cNvCxnSpPr/>
            <p:nvPr/>
          </p:nvCxnSpPr>
          <p:spPr>
            <a:xfrm>
              <a:off x="5962650" y="3276600"/>
              <a:ext cx="2324100" cy="0"/>
            </a:xfrm>
            <a:prstGeom prst="straightConnector1">
              <a:avLst/>
            </a:prstGeom>
            <a:noFill/>
            <a:ln w="114300" cap="flat" cmpd="sng">
              <a:solidFill>
                <a:srgbClr val="D9D9D9"/>
              </a:solidFill>
              <a:prstDash val="solid"/>
              <a:round/>
              <a:headEnd type="none" w="med" len="med"/>
              <a:tailEnd type="none" w="med" len="med"/>
            </a:ln>
          </p:spPr>
        </p:cxnSp>
        <p:grpSp>
          <p:nvGrpSpPr>
            <p:cNvPr id="367" name="Google Shape;367;p24"/>
            <p:cNvGrpSpPr/>
            <p:nvPr/>
          </p:nvGrpSpPr>
          <p:grpSpPr>
            <a:xfrm>
              <a:off x="5676900" y="1119925"/>
              <a:ext cx="2820025" cy="87525"/>
              <a:chOff x="1028700" y="281725"/>
              <a:chExt cx="2820025" cy="87525"/>
            </a:xfrm>
          </p:grpSpPr>
          <p:cxnSp>
            <p:nvCxnSpPr>
              <p:cNvPr id="368" name="Google Shape;368;p24"/>
              <p:cNvCxnSpPr/>
              <p:nvPr/>
            </p:nvCxnSpPr>
            <p:spPr>
              <a:xfrm>
                <a:off x="1028700" y="281725"/>
                <a:ext cx="324000" cy="0"/>
              </a:xfrm>
              <a:prstGeom prst="straightConnector1">
                <a:avLst/>
              </a:prstGeom>
              <a:noFill/>
              <a:ln w="38100" cap="flat" cmpd="sng">
                <a:solidFill>
                  <a:srgbClr val="00FFFF"/>
                </a:solidFill>
                <a:prstDash val="solid"/>
                <a:round/>
                <a:headEnd type="none" w="med" len="med"/>
                <a:tailEnd type="none" w="med" len="med"/>
              </a:ln>
            </p:spPr>
          </p:cxnSp>
          <p:cxnSp>
            <p:nvCxnSpPr>
              <p:cNvPr id="369" name="Google Shape;369;p24"/>
              <p:cNvCxnSpPr/>
              <p:nvPr/>
            </p:nvCxnSpPr>
            <p:spPr>
              <a:xfrm>
                <a:off x="1095525" y="367450"/>
                <a:ext cx="190500" cy="1800"/>
              </a:xfrm>
              <a:prstGeom prst="straightConnector1">
                <a:avLst/>
              </a:prstGeom>
              <a:noFill/>
              <a:ln w="38100" cap="flat" cmpd="sng">
                <a:solidFill>
                  <a:srgbClr val="FF00FF"/>
                </a:solidFill>
                <a:prstDash val="solid"/>
                <a:round/>
                <a:headEnd type="none" w="med" len="med"/>
                <a:tailEnd type="none" w="med" len="med"/>
              </a:ln>
            </p:spPr>
          </p:cxnSp>
          <p:cxnSp>
            <p:nvCxnSpPr>
              <p:cNvPr id="370" name="Google Shape;370;p24"/>
              <p:cNvCxnSpPr/>
              <p:nvPr/>
            </p:nvCxnSpPr>
            <p:spPr>
              <a:xfrm>
                <a:off x="1502550" y="281725"/>
                <a:ext cx="324000" cy="0"/>
              </a:xfrm>
              <a:prstGeom prst="straightConnector1">
                <a:avLst/>
              </a:prstGeom>
              <a:noFill/>
              <a:ln w="38100" cap="flat" cmpd="sng">
                <a:solidFill>
                  <a:srgbClr val="00FFFF"/>
                </a:solidFill>
                <a:prstDash val="solid"/>
                <a:round/>
                <a:headEnd type="none" w="med" len="med"/>
                <a:tailEnd type="none" w="med" len="med"/>
              </a:ln>
            </p:spPr>
          </p:cxnSp>
          <p:cxnSp>
            <p:nvCxnSpPr>
              <p:cNvPr id="371" name="Google Shape;371;p24"/>
              <p:cNvCxnSpPr/>
              <p:nvPr/>
            </p:nvCxnSpPr>
            <p:spPr>
              <a:xfrm>
                <a:off x="2357925" y="281725"/>
                <a:ext cx="324000" cy="0"/>
              </a:xfrm>
              <a:prstGeom prst="straightConnector1">
                <a:avLst/>
              </a:prstGeom>
              <a:noFill/>
              <a:ln w="38100" cap="flat" cmpd="sng">
                <a:solidFill>
                  <a:srgbClr val="00FFFF"/>
                </a:solidFill>
                <a:prstDash val="solid"/>
                <a:round/>
                <a:headEnd type="none" w="med" len="med"/>
                <a:tailEnd type="none" w="med" len="med"/>
              </a:ln>
            </p:spPr>
          </p:cxnSp>
          <p:cxnSp>
            <p:nvCxnSpPr>
              <p:cNvPr id="372" name="Google Shape;372;p24"/>
              <p:cNvCxnSpPr/>
              <p:nvPr/>
            </p:nvCxnSpPr>
            <p:spPr>
              <a:xfrm>
                <a:off x="1968625" y="367450"/>
                <a:ext cx="190500" cy="1800"/>
              </a:xfrm>
              <a:prstGeom prst="straightConnector1">
                <a:avLst/>
              </a:prstGeom>
              <a:noFill/>
              <a:ln w="38100" cap="flat" cmpd="sng">
                <a:solidFill>
                  <a:srgbClr val="FF00FF"/>
                </a:solidFill>
                <a:prstDash val="solid"/>
                <a:round/>
                <a:headEnd type="none" w="med" len="med"/>
                <a:tailEnd type="none" w="med" len="med"/>
              </a:ln>
            </p:spPr>
          </p:cxnSp>
          <p:cxnSp>
            <p:nvCxnSpPr>
              <p:cNvPr id="373" name="Google Shape;373;p24"/>
              <p:cNvCxnSpPr/>
              <p:nvPr/>
            </p:nvCxnSpPr>
            <p:spPr>
              <a:xfrm>
                <a:off x="3237975" y="367450"/>
                <a:ext cx="190500" cy="1800"/>
              </a:xfrm>
              <a:prstGeom prst="straightConnector1">
                <a:avLst/>
              </a:prstGeom>
              <a:noFill/>
              <a:ln w="38100" cap="flat" cmpd="sng">
                <a:solidFill>
                  <a:srgbClr val="FF00FF"/>
                </a:solidFill>
                <a:prstDash val="solid"/>
                <a:round/>
                <a:headEnd type="none" w="med" len="med"/>
                <a:tailEnd type="none" w="med" len="med"/>
              </a:ln>
            </p:spPr>
          </p:cxnSp>
          <p:cxnSp>
            <p:nvCxnSpPr>
              <p:cNvPr id="374" name="Google Shape;374;p24"/>
              <p:cNvCxnSpPr/>
              <p:nvPr/>
            </p:nvCxnSpPr>
            <p:spPr>
              <a:xfrm>
                <a:off x="3591475" y="367450"/>
                <a:ext cx="190500" cy="1800"/>
              </a:xfrm>
              <a:prstGeom prst="straightConnector1">
                <a:avLst/>
              </a:prstGeom>
              <a:noFill/>
              <a:ln w="38100" cap="flat" cmpd="sng">
                <a:solidFill>
                  <a:srgbClr val="FF00FF"/>
                </a:solidFill>
                <a:prstDash val="solid"/>
                <a:round/>
                <a:headEnd type="none" w="med" len="med"/>
                <a:tailEnd type="none" w="med" len="med"/>
              </a:ln>
            </p:spPr>
          </p:cxnSp>
          <p:cxnSp>
            <p:nvCxnSpPr>
              <p:cNvPr id="375" name="Google Shape;375;p24"/>
              <p:cNvCxnSpPr/>
              <p:nvPr/>
            </p:nvCxnSpPr>
            <p:spPr>
              <a:xfrm>
                <a:off x="2890325" y="367450"/>
                <a:ext cx="190500" cy="1800"/>
              </a:xfrm>
              <a:prstGeom prst="straightConnector1">
                <a:avLst/>
              </a:prstGeom>
              <a:noFill/>
              <a:ln w="38100" cap="flat" cmpd="sng">
                <a:solidFill>
                  <a:srgbClr val="CCCCCC"/>
                </a:solidFill>
                <a:prstDash val="solid"/>
                <a:round/>
                <a:headEnd type="none" w="med" len="med"/>
                <a:tailEnd type="none" w="med" len="med"/>
              </a:ln>
            </p:spPr>
          </p:cxnSp>
          <p:cxnSp>
            <p:nvCxnSpPr>
              <p:cNvPr id="376" name="Google Shape;376;p24"/>
              <p:cNvCxnSpPr/>
              <p:nvPr/>
            </p:nvCxnSpPr>
            <p:spPr>
              <a:xfrm>
                <a:off x="1569300" y="367450"/>
                <a:ext cx="190500" cy="1800"/>
              </a:xfrm>
              <a:prstGeom prst="straightConnector1">
                <a:avLst/>
              </a:prstGeom>
              <a:noFill/>
              <a:ln w="38100" cap="flat" cmpd="sng">
                <a:solidFill>
                  <a:srgbClr val="CCCCCC"/>
                </a:solidFill>
                <a:prstDash val="solid"/>
                <a:round/>
                <a:headEnd type="none" w="med" len="med"/>
                <a:tailEnd type="none" w="med" len="med"/>
              </a:ln>
            </p:spPr>
          </p:cxnSp>
          <p:cxnSp>
            <p:nvCxnSpPr>
              <p:cNvPr id="377" name="Google Shape;377;p24"/>
              <p:cNvCxnSpPr/>
              <p:nvPr/>
            </p:nvCxnSpPr>
            <p:spPr>
              <a:xfrm>
                <a:off x="2424675" y="367450"/>
                <a:ext cx="190500" cy="1800"/>
              </a:xfrm>
              <a:prstGeom prst="straightConnector1">
                <a:avLst/>
              </a:prstGeom>
              <a:noFill/>
              <a:ln w="38100" cap="flat" cmpd="sng">
                <a:solidFill>
                  <a:srgbClr val="CCCCCC"/>
                </a:solidFill>
                <a:prstDash val="solid"/>
                <a:round/>
                <a:headEnd type="none" w="med" len="med"/>
                <a:tailEnd type="none" w="med" len="med"/>
              </a:ln>
            </p:spPr>
          </p:cxnSp>
          <p:cxnSp>
            <p:nvCxnSpPr>
              <p:cNvPr id="378" name="Google Shape;378;p24"/>
              <p:cNvCxnSpPr/>
              <p:nvPr/>
            </p:nvCxnSpPr>
            <p:spPr>
              <a:xfrm>
                <a:off x="3524725" y="281725"/>
                <a:ext cx="324000" cy="0"/>
              </a:xfrm>
              <a:prstGeom prst="straightConnector1">
                <a:avLst/>
              </a:prstGeom>
              <a:noFill/>
              <a:ln w="38100" cap="flat" cmpd="sng">
                <a:solidFill>
                  <a:srgbClr val="00FFFF"/>
                </a:solidFill>
                <a:prstDash val="solid"/>
                <a:round/>
                <a:headEnd type="none" w="med" len="med"/>
                <a:tailEnd type="none" w="med" len="med"/>
              </a:ln>
            </p:spPr>
          </p:cxnSp>
        </p:grpSp>
        <p:sp>
          <p:nvSpPr>
            <p:cNvPr id="379" name="Google Shape;379;p24"/>
            <p:cNvSpPr txBox="1"/>
            <p:nvPr/>
          </p:nvSpPr>
          <p:spPr>
            <a:xfrm>
              <a:off x="7106425" y="1132350"/>
              <a:ext cx="20001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time </a:t>
              </a:r>
              <a:endParaRPr i="1">
                <a:latin typeface="Oswald"/>
                <a:ea typeface="Oswald"/>
                <a:cs typeface="Oswald"/>
                <a:sym typeface="Oswald"/>
              </a:endParaRPr>
            </a:p>
          </p:txBody>
        </p:sp>
        <p:cxnSp>
          <p:nvCxnSpPr>
            <p:cNvPr id="380" name="Google Shape;380;p24"/>
            <p:cNvCxnSpPr/>
            <p:nvPr/>
          </p:nvCxnSpPr>
          <p:spPr>
            <a:xfrm rot="10800000" flipH="1">
              <a:off x="7620625" y="1368450"/>
              <a:ext cx="819300" cy="4800"/>
            </a:xfrm>
            <a:prstGeom prst="straightConnector1">
              <a:avLst/>
            </a:prstGeom>
            <a:noFill/>
            <a:ln w="9525" cap="flat" cmpd="sng">
              <a:solidFill>
                <a:srgbClr val="595959"/>
              </a:solidFill>
              <a:prstDash val="solid"/>
              <a:round/>
              <a:headEnd type="none" w="med" len="med"/>
              <a:tailEnd type="triangle" w="med" len="med"/>
            </a:ln>
          </p:spPr>
        </p:cxnSp>
      </p:grpSp>
      <p:grpSp>
        <p:nvGrpSpPr>
          <p:cNvPr id="381" name="Google Shape;381;p24"/>
          <p:cNvGrpSpPr/>
          <p:nvPr/>
        </p:nvGrpSpPr>
        <p:grpSpPr>
          <a:xfrm>
            <a:off x="-14375" y="1408979"/>
            <a:ext cx="2370216" cy="3334270"/>
            <a:chOff x="0" y="1017713"/>
            <a:chExt cx="3067050" cy="4067175"/>
          </a:xfrm>
        </p:grpSpPr>
        <p:pic>
          <p:nvPicPr>
            <p:cNvPr id="382" name="Google Shape;382;p24"/>
            <p:cNvPicPr preferRelativeResize="0"/>
            <p:nvPr/>
          </p:nvPicPr>
          <p:blipFill>
            <a:blip r:embed="rId3">
              <a:alphaModFix/>
            </a:blip>
            <a:stretch>
              <a:fillRect/>
            </a:stretch>
          </p:blipFill>
          <p:spPr>
            <a:xfrm>
              <a:off x="0" y="1017713"/>
              <a:ext cx="3067050" cy="4067175"/>
            </a:xfrm>
            <a:prstGeom prst="rect">
              <a:avLst/>
            </a:prstGeom>
            <a:noFill/>
            <a:ln>
              <a:noFill/>
            </a:ln>
          </p:spPr>
        </p:pic>
        <p:sp>
          <p:nvSpPr>
            <p:cNvPr id="383" name="Google Shape;383;p24"/>
            <p:cNvSpPr/>
            <p:nvPr/>
          </p:nvSpPr>
          <p:spPr>
            <a:xfrm>
              <a:off x="16325" y="1095725"/>
              <a:ext cx="412500" cy="45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4"/>
          <p:cNvGrpSpPr/>
          <p:nvPr/>
        </p:nvGrpSpPr>
        <p:grpSpPr>
          <a:xfrm>
            <a:off x="7514150" y="1843912"/>
            <a:ext cx="1683800" cy="2817475"/>
            <a:chOff x="7514150" y="1843912"/>
            <a:chExt cx="1683800" cy="2817475"/>
          </a:xfrm>
        </p:grpSpPr>
        <p:pic>
          <p:nvPicPr>
            <p:cNvPr id="385" name="Google Shape;385;p24"/>
            <p:cNvPicPr preferRelativeResize="0"/>
            <p:nvPr/>
          </p:nvPicPr>
          <p:blipFill>
            <a:blip r:embed="rId4">
              <a:alphaModFix/>
            </a:blip>
            <a:stretch>
              <a:fillRect/>
            </a:stretch>
          </p:blipFill>
          <p:spPr>
            <a:xfrm>
              <a:off x="7514150" y="1843912"/>
              <a:ext cx="725625" cy="2817475"/>
            </a:xfrm>
            <a:prstGeom prst="rect">
              <a:avLst/>
            </a:prstGeom>
            <a:noFill/>
            <a:ln>
              <a:noFill/>
            </a:ln>
          </p:spPr>
        </p:pic>
        <p:cxnSp>
          <p:nvCxnSpPr>
            <p:cNvPr id="386" name="Google Shape;386;p24"/>
            <p:cNvCxnSpPr/>
            <p:nvPr/>
          </p:nvCxnSpPr>
          <p:spPr>
            <a:xfrm flipH="1">
              <a:off x="8416750" y="2742650"/>
              <a:ext cx="13500" cy="1899000"/>
            </a:xfrm>
            <a:prstGeom prst="straightConnector1">
              <a:avLst/>
            </a:prstGeom>
            <a:noFill/>
            <a:ln w="19050" cap="flat" cmpd="sng">
              <a:solidFill>
                <a:schemeClr val="dk2"/>
              </a:solidFill>
              <a:prstDash val="solid"/>
              <a:round/>
              <a:headEnd type="none" w="med" len="med"/>
              <a:tailEnd type="none" w="med" len="med"/>
            </a:ln>
          </p:spPr>
        </p:cxnSp>
        <p:sp>
          <p:nvSpPr>
            <p:cNvPr id="387" name="Google Shape;387;p24"/>
            <p:cNvSpPr txBox="1"/>
            <p:nvPr/>
          </p:nvSpPr>
          <p:spPr>
            <a:xfrm>
              <a:off x="8416750" y="3299375"/>
              <a:ext cx="7812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800 𝝻m</a:t>
              </a:r>
              <a:endParaRPr>
                <a:latin typeface="Oswald"/>
                <a:ea typeface="Oswald"/>
                <a:cs typeface="Oswald"/>
                <a:sym typeface="Oswald"/>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1000"/>
                                        <p:tgtEl>
                                          <p:spTgt spid="3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4"/>
                                        </p:tgtEl>
                                        <p:attrNameLst>
                                          <p:attrName>style.visibility</p:attrName>
                                        </p:attrNameLst>
                                      </p:cBhvr>
                                      <p:to>
                                        <p:strVal val="visible"/>
                                      </p:to>
                                    </p:set>
                                    <p:animEffect transition="in" filter="fade">
                                      <p:cBhvr>
                                        <p:cTn id="12"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Outline</a:t>
            </a:r>
            <a:endParaRPr>
              <a:latin typeface="Oswald"/>
              <a:ea typeface="Oswald"/>
              <a:cs typeface="Oswald"/>
              <a:sym typeface="Oswald"/>
            </a:endParaRPr>
          </a:p>
        </p:txBody>
      </p:sp>
      <p:sp>
        <p:nvSpPr>
          <p:cNvPr id="395" name="Google Shape;395;p25"/>
          <p:cNvSpPr/>
          <p:nvPr/>
        </p:nvSpPr>
        <p:spPr>
          <a:xfrm>
            <a:off x="1809125" y="1093925"/>
            <a:ext cx="3797700" cy="6978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a:ea typeface="Oswald"/>
                <a:cs typeface="Oswald"/>
                <a:sym typeface="Oswald"/>
              </a:rPr>
              <a:t>Effects of behavioral state change on neural activity</a:t>
            </a:r>
            <a:endParaRPr sz="1800">
              <a:latin typeface="Oswald"/>
              <a:ea typeface="Oswald"/>
              <a:cs typeface="Oswald"/>
              <a:sym typeface="Oswald"/>
            </a:endParaRPr>
          </a:p>
        </p:txBody>
      </p:sp>
      <p:grpSp>
        <p:nvGrpSpPr>
          <p:cNvPr id="396" name="Google Shape;396;p25"/>
          <p:cNvGrpSpPr/>
          <p:nvPr/>
        </p:nvGrpSpPr>
        <p:grpSpPr>
          <a:xfrm>
            <a:off x="1818975" y="2877300"/>
            <a:ext cx="3797700" cy="1085575"/>
            <a:chOff x="1818975" y="2877300"/>
            <a:chExt cx="3797700" cy="1085575"/>
          </a:xfrm>
        </p:grpSpPr>
        <p:sp>
          <p:nvSpPr>
            <p:cNvPr id="397" name="Google Shape;397;p25"/>
            <p:cNvSpPr/>
            <p:nvPr/>
          </p:nvSpPr>
          <p:spPr>
            <a:xfrm>
              <a:off x="1818975" y="3265075"/>
              <a:ext cx="3797700" cy="6978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a:ea typeface="Oswald"/>
                  <a:cs typeface="Oswald"/>
                  <a:sym typeface="Oswald"/>
                </a:rPr>
                <a:t>Interaction between behavioral and VIP modulation of neural activity</a:t>
              </a:r>
              <a:endParaRPr sz="1800">
                <a:latin typeface="Oswald"/>
                <a:ea typeface="Oswald"/>
                <a:cs typeface="Oswald"/>
                <a:sym typeface="Oswald"/>
              </a:endParaRPr>
            </a:p>
          </p:txBody>
        </p:sp>
        <p:cxnSp>
          <p:nvCxnSpPr>
            <p:cNvPr id="398" name="Google Shape;398;p25"/>
            <p:cNvCxnSpPr/>
            <p:nvPr/>
          </p:nvCxnSpPr>
          <p:spPr>
            <a:xfrm>
              <a:off x="3717825" y="2877300"/>
              <a:ext cx="0" cy="369000"/>
            </a:xfrm>
            <a:prstGeom prst="straightConnector1">
              <a:avLst/>
            </a:prstGeom>
            <a:noFill/>
            <a:ln w="28575" cap="flat" cmpd="sng">
              <a:solidFill>
                <a:srgbClr val="666666"/>
              </a:solidFill>
              <a:prstDash val="solid"/>
              <a:round/>
              <a:headEnd type="none" w="med" len="med"/>
              <a:tailEnd type="triangle" w="med" len="med"/>
            </a:ln>
          </p:spPr>
        </p:cxnSp>
      </p:grpSp>
      <p:grpSp>
        <p:nvGrpSpPr>
          <p:cNvPr id="399" name="Google Shape;399;p25"/>
          <p:cNvGrpSpPr/>
          <p:nvPr/>
        </p:nvGrpSpPr>
        <p:grpSpPr>
          <a:xfrm>
            <a:off x="6532931" y="1536464"/>
            <a:ext cx="2426642" cy="2387848"/>
            <a:chOff x="5678613" y="1403488"/>
            <a:chExt cx="2733937" cy="2754150"/>
          </a:xfrm>
        </p:grpSpPr>
        <p:grpSp>
          <p:nvGrpSpPr>
            <p:cNvPr id="400" name="Google Shape;400;p25"/>
            <p:cNvGrpSpPr/>
            <p:nvPr/>
          </p:nvGrpSpPr>
          <p:grpSpPr>
            <a:xfrm>
              <a:off x="5678613" y="1403488"/>
              <a:ext cx="2733937" cy="2754150"/>
              <a:chOff x="5965563" y="1194663"/>
              <a:chExt cx="2733937" cy="2754150"/>
            </a:xfrm>
          </p:grpSpPr>
          <p:cxnSp>
            <p:nvCxnSpPr>
              <p:cNvPr id="401" name="Google Shape;401;p25"/>
              <p:cNvCxnSpPr>
                <a:stCxn id="402" idx="2"/>
                <a:endCxn id="403" idx="1"/>
              </p:cNvCxnSpPr>
              <p:nvPr/>
            </p:nvCxnSpPr>
            <p:spPr>
              <a:xfrm>
                <a:off x="7299052" y="1682032"/>
                <a:ext cx="827372" cy="753980"/>
              </a:xfrm>
              <a:prstGeom prst="straightConnector1">
                <a:avLst/>
              </a:prstGeom>
              <a:noFill/>
              <a:ln w="28575" cap="flat" cmpd="sng">
                <a:solidFill>
                  <a:srgbClr val="FFAB40"/>
                </a:solidFill>
                <a:prstDash val="dash"/>
                <a:round/>
                <a:headEnd type="none" w="med" len="med"/>
                <a:tailEnd type="diamond" w="med" len="med"/>
              </a:ln>
            </p:spPr>
          </p:cxnSp>
          <p:grpSp>
            <p:nvGrpSpPr>
              <p:cNvPr id="404" name="Google Shape;404;p25"/>
              <p:cNvGrpSpPr/>
              <p:nvPr/>
            </p:nvGrpSpPr>
            <p:grpSpPr>
              <a:xfrm>
                <a:off x="5965563" y="1194663"/>
                <a:ext cx="1813237" cy="2754150"/>
                <a:chOff x="-30612" y="1375150"/>
                <a:chExt cx="1813237" cy="2754150"/>
              </a:xfrm>
            </p:grpSpPr>
            <p:cxnSp>
              <p:nvCxnSpPr>
                <p:cNvPr id="405" name="Google Shape;405;p25"/>
                <p:cNvCxnSpPr>
                  <a:stCxn id="406" idx="5"/>
                  <a:endCxn id="407" idx="1"/>
                </p:cNvCxnSpPr>
                <p:nvPr/>
              </p:nvCxnSpPr>
              <p:spPr>
                <a:xfrm>
                  <a:off x="542463" y="3146126"/>
                  <a:ext cx="485100" cy="547800"/>
                </a:xfrm>
                <a:prstGeom prst="straightConnector1">
                  <a:avLst/>
                </a:prstGeom>
                <a:noFill/>
                <a:ln w="28575" cap="flat" cmpd="sng">
                  <a:solidFill>
                    <a:srgbClr val="3C78D8"/>
                  </a:solidFill>
                  <a:prstDash val="solid"/>
                  <a:round/>
                  <a:headEnd type="none" w="med" len="med"/>
                  <a:tailEnd type="diamond" w="med" len="med"/>
                </a:ln>
              </p:spPr>
            </p:cxnSp>
            <p:sp>
              <p:nvSpPr>
                <p:cNvPr id="408" name="Google Shape;408;p25"/>
                <p:cNvSpPr/>
                <p:nvPr/>
              </p:nvSpPr>
              <p:spPr>
                <a:xfrm>
                  <a:off x="943525" y="1375150"/>
                  <a:ext cx="671400" cy="671400"/>
                </a:xfrm>
                <a:prstGeom prst="ellipse">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 name="Google Shape;409;p25"/>
                <p:cNvCxnSpPr>
                  <a:stCxn id="408" idx="3"/>
                  <a:endCxn id="406" idx="0"/>
                </p:cNvCxnSpPr>
                <p:nvPr/>
              </p:nvCxnSpPr>
              <p:spPr>
                <a:xfrm flipH="1">
                  <a:off x="305049" y="1948226"/>
                  <a:ext cx="736800" cy="624900"/>
                </a:xfrm>
                <a:prstGeom prst="straightConnector1">
                  <a:avLst/>
                </a:prstGeom>
                <a:noFill/>
                <a:ln w="28575" cap="flat" cmpd="sng">
                  <a:solidFill>
                    <a:srgbClr val="FFAB40"/>
                  </a:solidFill>
                  <a:prstDash val="solid"/>
                  <a:round/>
                  <a:headEnd type="none" w="med" len="med"/>
                  <a:tailEnd type="diamond" w="med" len="med"/>
                </a:ln>
              </p:spPr>
            </p:cxnSp>
            <p:sp>
              <p:nvSpPr>
                <p:cNvPr id="406" name="Google Shape;406;p25"/>
                <p:cNvSpPr/>
                <p:nvPr/>
              </p:nvSpPr>
              <p:spPr>
                <a:xfrm>
                  <a:off x="-30612" y="2573050"/>
                  <a:ext cx="671400" cy="671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txBox="1"/>
                <p:nvPr/>
              </p:nvSpPr>
              <p:spPr>
                <a:xfrm>
                  <a:off x="1014227" y="1517819"/>
                  <a:ext cx="5773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swald"/>
                      <a:ea typeface="Oswald"/>
                      <a:cs typeface="Oswald"/>
                      <a:sym typeface="Oswald"/>
                    </a:rPr>
                    <a:t>VIP</a:t>
                  </a:r>
                  <a:endParaRPr b="1" dirty="0">
                    <a:latin typeface="Oswald"/>
                    <a:ea typeface="Oswald"/>
                    <a:cs typeface="Oswald"/>
                    <a:sym typeface="Oswald"/>
                  </a:endParaRPr>
                </a:p>
              </p:txBody>
            </p:sp>
            <p:sp>
              <p:nvSpPr>
                <p:cNvPr id="410" name="Google Shape;410;p25"/>
                <p:cNvSpPr txBox="1"/>
                <p:nvPr/>
              </p:nvSpPr>
              <p:spPr>
                <a:xfrm>
                  <a:off x="23088" y="2736400"/>
                  <a:ext cx="716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SOM</a:t>
                  </a:r>
                  <a:endParaRPr b="1">
                    <a:latin typeface="Oswald"/>
                    <a:ea typeface="Oswald"/>
                    <a:cs typeface="Oswald"/>
                    <a:sym typeface="Oswald"/>
                  </a:endParaRPr>
                </a:p>
              </p:txBody>
            </p:sp>
            <p:sp>
              <p:nvSpPr>
                <p:cNvPr id="407" name="Google Shape;407;p25"/>
                <p:cNvSpPr/>
                <p:nvPr/>
              </p:nvSpPr>
              <p:spPr>
                <a:xfrm>
                  <a:off x="775825" y="3258400"/>
                  <a:ext cx="1006800" cy="870900"/>
                </a:xfrm>
                <a:prstGeom prst="triangle">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txBox="1"/>
                <p:nvPr/>
              </p:nvSpPr>
              <p:spPr>
                <a:xfrm>
                  <a:off x="1041625" y="3693938"/>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Exc</a:t>
                  </a:r>
                  <a:endParaRPr b="1">
                    <a:latin typeface="Oswald"/>
                    <a:ea typeface="Oswald"/>
                    <a:cs typeface="Oswald"/>
                    <a:sym typeface="Oswald"/>
                  </a:endParaRPr>
                </a:p>
              </p:txBody>
            </p:sp>
          </p:grpSp>
          <p:grpSp>
            <p:nvGrpSpPr>
              <p:cNvPr id="412" name="Google Shape;412;p25"/>
              <p:cNvGrpSpPr/>
              <p:nvPr/>
            </p:nvGrpSpPr>
            <p:grpSpPr>
              <a:xfrm>
                <a:off x="7527100" y="2337688"/>
                <a:ext cx="1172400" cy="1175675"/>
                <a:chOff x="4869150" y="3689313"/>
                <a:chExt cx="1172400" cy="1175675"/>
              </a:xfrm>
            </p:grpSpPr>
            <p:grpSp>
              <p:nvGrpSpPr>
                <p:cNvPr id="413" name="Google Shape;413;p25"/>
                <p:cNvGrpSpPr/>
                <p:nvPr/>
              </p:nvGrpSpPr>
              <p:grpSpPr>
                <a:xfrm>
                  <a:off x="4869150" y="3689313"/>
                  <a:ext cx="1172400" cy="1175675"/>
                  <a:chOff x="4869150" y="3689313"/>
                  <a:chExt cx="1172400" cy="1175675"/>
                </a:xfrm>
              </p:grpSpPr>
              <p:cxnSp>
                <p:nvCxnSpPr>
                  <p:cNvPr id="414" name="Google Shape;414;p25"/>
                  <p:cNvCxnSpPr>
                    <a:endCxn id="407" idx="5"/>
                  </p:cNvCxnSpPr>
                  <p:nvPr/>
                </p:nvCxnSpPr>
                <p:spPr>
                  <a:xfrm flipH="1">
                    <a:off x="4869150" y="3864188"/>
                    <a:ext cx="758700" cy="1000800"/>
                  </a:xfrm>
                  <a:prstGeom prst="straightConnector1">
                    <a:avLst/>
                  </a:prstGeom>
                  <a:noFill/>
                  <a:ln w="28575" cap="flat" cmpd="sng">
                    <a:solidFill>
                      <a:srgbClr val="EA9999"/>
                    </a:solidFill>
                    <a:prstDash val="solid"/>
                    <a:round/>
                    <a:headEnd type="none" w="med" len="med"/>
                    <a:tailEnd type="diamond" w="med" len="med"/>
                  </a:ln>
                </p:spPr>
              </p:cxnSp>
              <p:sp>
                <p:nvSpPr>
                  <p:cNvPr id="403" name="Google Shape;403;p25"/>
                  <p:cNvSpPr/>
                  <p:nvPr/>
                </p:nvSpPr>
                <p:spPr>
                  <a:xfrm>
                    <a:off x="5370150" y="3689313"/>
                    <a:ext cx="671400" cy="6714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25"/>
                <p:cNvSpPr txBox="1"/>
                <p:nvPr/>
              </p:nvSpPr>
              <p:spPr>
                <a:xfrm>
                  <a:off x="5544450" y="3852663"/>
                  <a:ext cx="475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PV</a:t>
                  </a:r>
                  <a:endParaRPr b="1">
                    <a:latin typeface="Oswald"/>
                    <a:ea typeface="Oswald"/>
                    <a:cs typeface="Oswald"/>
                    <a:sym typeface="Oswald"/>
                  </a:endParaRPr>
                </a:p>
              </p:txBody>
            </p:sp>
          </p:grpSp>
        </p:grpSp>
        <p:cxnSp>
          <p:nvCxnSpPr>
            <p:cNvPr id="416" name="Google Shape;416;p25"/>
            <p:cNvCxnSpPr>
              <a:stCxn id="408" idx="4"/>
              <a:endCxn id="407" idx="0"/>
            </p:cNvCxnSpPr>
            <p:nvPr/>
          </p:nvCxnSpPr>
          <p:spPr>
            <a:xfrm>
              <a:off x="6988450" y="2074888"/>
              <a:ext cx="0" cy="1211700"/>
            </a:xfrm>
            <a:prstGeom prst="straightConnector1">
              <a:avLst/>
            </a:prstGeom>
            <a:noFill/>
            <a:ln w="28575" cap="flat" cmpd="sng">
              <a:solidFill>
                <a:srgbClr val="FFAB40"/>
              </a:solidFill>
              <a:prstDash val="dash"/>
              <a:round/>
              <a:headEnd type="none" w="med" len="med"/>
              <a:tailEnd type="diamond" w="med" len="med"/>
            </a:ln>
          </p:spPr>
        </p:cxnSp>
      </p:grpSp>
      <p:cxnSp>
        <p:nvCxnSpPr>
          <p:cNvPr id="417" name="Google Shape;417;p25"/>
          <p:cNvCxnSpPr>
            <a:stCxn id="395" idx="2"/>
            <a:endCxn id="418" idx="0"/>
          </p:cNvCxnSpPr>
          <p:nvPr/>
        </p:nvCxnSpPr>
        <p:spPr>
          <a:xfrm>
            <a:off x="3707975" y="1791725"/>
            <a:ext cx="0" cy="369000"/>
          </a:xfrm>
          <a:prstGeom prst="straightConnector1">
            <a:avLst/>
          </a:prstGeom>
          <a:noFill/>
          <a:ln w="28575" cap="flat" cmpd="sng">
            <a:solidFill>
              <a:srgbClr val="666666"/>
            </a:solidFill>
            <a:prstDash val="solid"/>
            <a:round/>
            <a:headEnd type="none" w="med" len="med"/>
            <a:tailEnd type="triangle" w="med" len="med"/>
          </a:ln>
        </p:spPr>
      </p:cxnSp>
      <p:sp>
        <p:nvSpPr>
          <p:cNvPr id="418" name="Google Shape;418;p25"/>
          <p:cNvSpPr/>
          <p:nvPr/>
        </p:nvSpPr>
        <p:spPr>
          <a:xfrm>
            <a:off x="1809125" y="2160725"/>
            <a:ext cx="3797700" cy="6978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a:ea typeface="Oswald"/>
                <a:cs typeface="Oswald"/>
                <a:sym typeface="Oswald"/>
              </a:rPr>
              <a:t>Effects of VIP activation on neural activity</a:t>
            </a:r>
            <a:endParaRPr sz="1800">
              <a:latin typeface="Oswald"/>
              <a:ea typeface="Oswald"/>
              <a:cs typeface="Oswald"/>
              <a:sym typeface="Oswald"/>
            </a:endParaRPr>
          </a:p>
        </p:txBody>
      </p:sp>
      <p:sp>
        <p:nvSpPr>
          <p:cNvPr id="419" name="Google Shape;419;p25"/>
          <p:cNvSpPr/>
          <p:nvPr/>
        </p:nvSpPr>
        <p:spPr>
          <a:xfrm>
            <a:off x="6825750" y="858988"/>
            <a:ext cx="413316" cy="572724"/>
          </a:xfrm>
          <a:prstGeom prst="lightningBol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txBox="1"/>
          <p:nvPr/>
        </p:nvSpPr>
        <p:spPr>
          <a:xfrm>
            <a:off x="1637075" y="926675"/>
            <a:ext cx="4314000" cy="10323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25"/>
          <p:cNvSpPr/>
          <p:nvPr/>
        </p:nvSpPr>
        <p:spPr>
          <a:xfrm>
            <a:off x="7546300" y="796775"/>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dirty="0">
                <a:latin typeface="Oswald"/>
                <a:ea typeface="Oswald"/>
                <a:cs typeface="Oswald"/>
                <a:sym typeface="Oswald"/>
              </a:rPr>
              <a:t>Behavioral  state change</a:t>
            </a:r>
            <a:endParaRPr dirty="0">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par>
                                <p:cTn id="8" presetID="10" presetClass="entr" presetSubtype="0" fill="hold" nodeType="withEffect">
                                  <p:stCondLst>
                                    <p:cond delay="0"/>
                                  </p:stCondLst>
                                  <p:childTnLst>
                                    <p:set>
                                      <p:cBhvr>
                                        <p:cTn id="9" dur="1" fill="hold">
                                          <p:stCondLst>
                                            <p:cond delay="0"/>
                                          </p:stCondLst>
                                        </p:cTn>
                                        <p:tgtEl>
                                          <p:spTgt spid="417"/>
                                        </p:tgtEl>
                                        <p:attrNameLst>
                                          <p:attrName>style.visibility</p:attrName>
                                        </p:attrNameLst>
                                      </p:cBhvr>
                                      <p:to>
                                        <p:strVal val="visible"/>
                                      </p:to>
                                    </p:set>
                                    <p:animEffect transition="in" filter="fade">
                                      <p:cBhvr>
                                        <p:cTn id="10" dur="1000"/>
                                        <p:tgtEl>
                                          <p:spTgt spid="417"/>
                                        </p:tgtEl>
                                      </p:cBhvr>
                                    </p:animEffect>
                                  </p:childTnLst>
                                </p:cTn>
                              </p:par>
                              <p:par>
                                <p:cTn id="11" presetID="10" presetClass="entr" presetSubtype="0" fill="hold" nodeType="withEffect">
                                  <p:stCondLst>
                                    <p:cond delay="0"/>
                                  </p:stCondLst>
                                  <p:childTnLst>
                                    <p:set>
                                      <p:cBhvr>
                                        <p:cTn id="12" dur="1" fill="hold">
                                          <p:stCondLst>
                                            <p:cond delay="0"/>
                                          </p:stCondLst>
                                        </p:cTn>
                                        <p:tgtEl>
                                          <p:spTgt spid="419"/>
                                        </p:tgtEl>
                                        <p:attrNameLst>
                                          <p:attrName>style.visibility</p:attrName>
                                        </p:attrNameLst>
                                      </p:cBhvr>
                                      <p:to>
                                        <p:strVal val="visible"/>
                                      </p:to>
                                    </p:set>
                                    <p:animEffect transition="in" filter="fade">
                                      <p:cBhvr>
                                        <p:cTn id="13" dur="1000"/>
                                        <p:tgtEl>
                                          <p:spTgt spid="419"/>
                                        </p:tgtEl>
                                      </p:cBhvr>
                                    </p:animEffect>
                                  </p:childTnLst>
                                </p:cTn>
                              </p:par>
                              <p:par>
                                <p:cTn id="14" presetID="10" presetClass="exit" presetSubtype="0" fill="hold" nodeType="withEffect">
                                  <p:stCondLst>
                                    <p:cond delay="0"/>
                                  </p:stCondLst>
                                  <p:childTnLst>
                                    <p:animEffect transition="out" filter="fade">
                                      <p:cBhvr>
                                        <p:cTn id="15" dur="1000"/>
                                        <p:tgtEl>
                                          <p:spTgt spid="421"/>
                                        </p:tgtEl>
                                      </p:cBhvr>
                                    </p:animEffect>
                                    <p:set>
                                      <p:cBhvr>
                                        <p:cTn id="16" dur="1" fill="hold">
                                          <p:stCondLst>
                                            <p:cond delay="1000"/>
                                          </p:stCondLst>
                                        </p:cTn>
                                        <p:tgtEl>
                                          <p:spTgt spid="4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6"/>
                                        </p:tgtEl>
                                        <p:attrNameLst>
                                          <p:attrName>style.visibility</p:attrName>
                                        </p:attrNameLst>
                                      </p:cBhvr>
                                      <p:to>
                                        <p:strVal val="visible"/>
                                      </p:to>
                                    </p:set>
                                    <p:animEffect transition="in" filter="fade">
                                      <p:cBhvr>
                                        <p:cTn id="21" dur="1000"/>
                                        <p:tgtEl>
                                          <p:spTgt spid="396"/>
                                        </p:tgtEl>
                                      </p:cBhvr>
                                    </p:animEffect>
                                  </p:childTnLst>
                                </p:cTn>
                              </p:par>
                              <p:par>
                                <p:cTn id="22" presetID="10" presetClass="entr" presetSubtype="0" fill="hold" nodeType="withEffect">
                                  <p:stCondLst>
                                    <p:cond delay="0"/>
                                  </p:stCondLst>
                                  <p:childTnLst>
                                    <p:set>
                                      <p:cBhvr>
                                        <p:cTn id="23" dur="1" fill="hold">
                                          <p:stCondLst>
                                            <p:cond delay="0"/>
                                          </p:stCondLst>
                                        </p:cTn>
                                        <p:tgtEl>
                                          <p:spTgt spid="419"/>
                                        </p:tgtEl>
                                        <p:attrNameLst>
                                          <p:attrName>style.visibility</p:attrName>
                                        </p:attrNameLst>
                                      </p:cBhvr>
                                      <p:to>
                                        <p:strVal val="visible"/>
                                      </p:to>
                                    </p:set>
                                    <p:animEffect transition="in" filter="fade">
                                      <p:cBhvr>
                                        <p:cTn id="24" dur="1000"/>
                                        <p:tgtEl>
                                          <p:spTgt spid="419"/>
                                        </p:tgtEl>
                                      </p:cBhvr>
                                    </p:animEffect>
                                  </p:childTnLst>
                                </p:cTn>
                              </p:par>
                              <p:par>
                                <p:cTn id="25" presetID="10" presetClass="entr" presetSubtype="0" fill="hold" nodeType="withEffect">
                                  <p:stCondLst>
                                    <p:cond delay="0"/>
                                  </p:stCondLst>
                                  <p:childTnLst>
                                    <p:set>
                                      <p:cBhvr>
                                        <p:cTn id="26" dur="1" fill="hold">
                                          <p:stCondLst>
                                            <p:cond delay="0"/>
                                          </p:stCondLst>
                                        </p:cTn>
                                        <p:tgtEl>
                                          <p:spTgt spid="421"/>
                                        </p:tgtEl>
                                        <p:attrNameLst>
                                          <p:attrName>style.visibility</p:attrName>
                                        </p:attrNameLst>
                                      </p:cBhvr>
                                      <p:to>
                                        <p:strVal val="visible"/>
                                      </p:to>
                                    </p:set>
                                    <p:animEffect transition="in" filter="fade">
                                      <p:cBhvr>
                                        <p:cTn id="27" dur="1000"/>
                                        <p:tgtEl>
                                          <p:spTgt spid="4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0"/>
                                        </p:tgtEl>
                                        <p:attrNameLst>
                                          <p:attrName>style.visibility</p:attrName>
                                        </p:attrNameLst>
                                      </p:cBhvr>
                                      <p:to>
                                        <p:strVal val="visible"/>
                                      </p:to>
                                    </p:set>
                                    <p:animEffect transition="in" filter="fade">
                                      <p:cBhvr>
                                        <p:cTn id="32" dur="1000"/>
                                        <p:tgtEl>
                                          <p:spTgt spid="420"/>
                                        </p:tgtEl>
                                      </p:cBhvr>
                                    </p:animEffect>
                                  </p:childTnLst>
                                </p:cTn>
                              </p:par>
                              <p:par>
                                <p:cTn id="33" presetID="10" presetClass="exit" presetSubtype="0" fill="hold" nodeType="withEffect">
                                  <p:stCondLst>
                                    <p:cond delay="0"/>
                                  </p:stCondLst>
                                  <p:childTnLst>
                                    <p:animEffect transition="out" filter="fade">
                                      <p:cBhvr>
                                        <p:cTn id="34" dur="1000"/>
                                        <p:tgtEl>
                                          <p:spTgt spid="419"/>
                                        </p:tgtEl>
                                      </p:cBhvr>
                                    </p:animEffect>
                                    <p:set>
                                      <p:cBhvr>
                                        <p:cTn id="35" dur="1" fill="hold">
                                          <p:stCondLst>
                                            <p:cond delay="1000"/>
                                          </p:stCondLst>
                                        </p:cTn>
                                        <p:tgtEl>
                                          <p:spTgt spid="4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Auditory Neurons Are Modulated by Behavioral State</a:t>
            </a:r>
            <a:endParaRPr dirty="0">
              <a:latin typeface="Oswald"/>
              <a:ea typeface="Oswald"/>
              <a:cs typeface="Oswald"/>
              <a:sym typeface="Oswald"/>
            </a:endParaRPr>
          </a:p>
        </p:txBody>
      </p:sp>
      <p:sp>
        <p:nvSpPr>
          <p:cNvPr id="430" name="Google Shape;430;p26"/>
          <p:cNvSpPr txBox="1"/>
          <p:nvPr/>
        </p:nvSpPr>
        <p:spPr>
          <a:xfrm>
            <a:off x="1524000" y="3109450"/>
            <a:ext cx="7079100" cy="82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NeuralModulation_example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7948" y="1017725"/>
            <a:ext cx="7835152" cy="3679529"/>
          </a:xfrm>
          <a:prstGeom prst="rect">
            <a:avLst/>
          </a:prstGeom>
        </p:spPr>
      </p:pic>
      <p:sp>
        <p:nvSpPr>
          <p:cNvPr id="9" name="Google Shape;429;p26"/>
          <p:cNvSpPr txBox="1"/>
          <p:nvPr/>
        </p:nvSpPr>
        <p:spPr>
          <a:xfrm rot="-5400000">
            <a:off x="291785" y="2646821"/>
            <a:ext cx="2393330" cy="3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latin typeface="Oswald"/>
                <a:ea typeface="Oswald"/>
                <a:cs typeface="Oswald"/>
                <a:sym typeface="Oswald"/>
              </a:rPr>
              <a:t>Normalized FR - 41 neurons</a:t>
            </a:r>
            <a:endParaRPr dirty="0">
              <a:solidFill>
                <a:schemeClr val="tx1"/>
              </a:solidFill>
              <a:latin typeface="Oswald"/>
              <a:ea typeface="Oswald"/>
              <a:cs typeface="Oswald"/>
              <a:sym typeface="Oswald"/>
            </a:endParaRPr>
          </a:p>
        </p:txBody>
      </p:sp>
      <p:sp>
        <p:nvSpPr>
          <p:cNvPr id="10" name="Google Shape;431;p26"/>
          <p:cNvSpPr txBox="1"/>
          <p:nvPr/>
        </p:nvSpPr>
        <p:spPr>
          <a:xfrm>
            <a:off x="2132975" y="4329953"/>
            <a:ext cx="846300" cy="333264"/>
          </a:xfrm>
          <a:prstGeom prst="rect">
            <a:avLst/>
          </a:prstGeom>
          <a:noFill/>
          <a:ln>
            <a:noFill/>
          </a:ln>
        </p:spPr>
        <p:txBody>
          <a:bodyPr spcFirstLastPara="1" wrap="square" lIns="91425" tIns="91425" rIns="91425" bIns="91425" anchor="t" anchorCtr="0">
            <a:noAutofit/>
          </a:bodyPr>
          <a:lstStyle/>
          <a:p>
            <a:pPr lvl="0"/>
            <a:r>
              <a:rPr lang="sk-SK" dirty="0">
                <a:solidFill>
                  <a:schemeClr val="tx1"/>
                </a:solidFill>
                <a:latin typeface="Oswald"/>
                <a:ea typeface="Oswald"/>
                <a:cs typeface="Oswald"/>
                <a:sym typeface="Oswald"/>
              </a:rPr>
              <a:t>800 ms </a:t>
            </a:r>
          </a:p>
        </p:txBody>
      </p:sp>
      <p:sp>
        <p:nvSpPr>
          <p:cNvPr id="11" name="Google Shape;431;p26"/>
          <p:cNvSpPr txBox="1"/>
          <p:nvPr/>
        </p:nvSpPr>
        <p:spPr>
          <a:xfrm>
            <a:off x="5643833" y="1686243"/>
            <a:ext cx="846300" cy="375639"/>
          </a:xfrm>
          <a:prstGeom prst="rect">
            <a:avLst/>
          </a:prstGeom>
          <a:noFill/>
          <a:ln>
            <a:noFill/>
          </a:ln>
        </p:spPr>
        <p:txBody>
          <a:bodyPr spcFirstLastPara="1" wrap="square" lIns="91425" tIns="91425" rIns="91425" bIns="91425" anchor="t" anchorCtr="0">
            <a:noAutofit/>
          </a:bodyPr>
          <a:lstStyle/>
          <a:p>
            <a:pPr lvl="0"/>
            <a:r>
              <a:rPr lang="sk-SK" i="1" dirty="0" smtClean="0">
                <a:solidFill>
                  <a:schemeClr val="tx1"/>
                </a:solidFill>
                <a:latin typeface="Oswald"/>
                <a:ea typeface="Oswald"/>
                <a:cs typeface="Oswald"/>
                <a:sym typeface="Oswald"/>
              </a:rPr>
              <a:t>pupil</a:t>
            </a:r>
            <a:endParaRPr lang="sk-SK" i="1" dirty="0">
              <a:solidFill>
                <a:schemeClr val="tx1"/>
              </a:solidFill>
              <a:latin typeface="Oswald"/>
              <a:ea typeface="Oswald"/>
              <a:cs typeface="Oswald"/>
              <a:sym typeface="Oswald"/>
            </a:endParaRPr>
          </a:p>
        </p:txBody>
      </p:sp>
      <p:sp>
        <p:nvSpPr>
          <p:cNvPr id="12" name="Google Shape;431;p26"/>
          <p:cNvSpPr txBox="1"/>
          <p:nvPr/>
        </p:nvSpPr>
        <p:spPr>
          <a:xfrm>
            <a:off x="5625903" y="3037730"/>
            <a:ext cx="846300" cy="273853"/>
          </a:xfrm>
          <a:prstGeom prst="rect">
            <a:avLst/>
          </a:prstGeom>
          <a:noFill/>
          <a:ln>
            <a:noFill/>
          </a:ln>
        </p:spPr>
        <p:txBody>
          <a:bodyPr spcFirstLastPara="1" wrap="square" lIns="91425" tIns="91425" rIns="91425" bIns="91425" anchor="t" anchorCtr="0">
            <a:noAutofit/>
          </a:bodyPr>
          <a:lstStyle/>
          <a:p>
            <a:pPr lvl="0"/>
            <a:r>
              <a:rPr lang="sk-SK" i="1" smtClean="0">
                <a:solidFill>
                  <a:schemeClr val="tx1"/>
                </a:solidFill>
                <a:latin typeface="Oswald"/>
                <a:ea typeface="Oswald"/>
                <a:cs typeface="Oswald"/>
                <a:sym typeface="Oswald"/>
              </a:rPr>
              <a:t>running</a:t>
            </a:r>
            <a:endParaRPr lang="sk-SK" i="1" dirty="0">
              <a:solidFill>
                <a:schemeClr val="tx1"/>
              </a:solidFill>
              <a:latin typeface="Oswald"/>
              <a:ea typeface="Oswald"/>
              <a:cs typeface="Oswald"/>
              <a:sym typeface="Oswald"/>
            </a:endParaRPr>
          </a:p>
        </p:txBody>
      </p:sp>
      <p:sp>
        <p:nvSpPr>
          <p:cNvPr id="13" name="Google Shape;431;p26"/>
          <p:cNvSpPr txBox="1"/>
          <p:nvPr/>
        </p:nvSpPr>
        <p:spPr>
          <a:xfrm>
            <a:off x="6997503" y="3311583"/>
            <a:ext cx="846300" cy="347743"/>
          </a:xfrm>
          <a:prstGeom prst="rect">
            <a:avLst/>
          </a:prstGeom>
          <a:noFill/>
          <a:ln>
            <a:noFill/>
          </a:ln>
        </p:spPr>
        <p:txBody>
          <a:bodyPr spcFirstLastPara="1" wrap="square" lIns="91425" tIns="91425" rIns="91425" bIns="91425" anchor="t" anchorCtr="0">
            <a:noAutofit/>
          </a:bodyPr>
          <a:lstStyle/>
          <a:p>
            <a:pPr lvl="0"/>
            <a:r>
              <a:rPr lang="sk-SK" dirty="0" err="1" smtClean="0">
                <a:solidFill>
                  <a:schemeClr val="tx1"/>
                </a:solidFill>
                <a:latin typeface="Oswald"/>
                <a:ea typeface="Oswald"/>
                <a:cs typeface="Oswald"/>
                <a:sym typeface="Oswald"/>
              </a:rPr>
              <a:t>eye</a:t>
            </a:r>
            <a:endParaRPr lang="sk-SK" dirty="0">
              <a:solidFill>
                <a:schemeClr val="tx1"/>
              </a:solidFill>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l Nile" charset="-78"/>
                <a:ea typeface="Al Nile" charset="-78"/>
                <a:cs typeface="Al Nile" charset="-78"/>
                <a:sym typeface="Oswald"/>
              </a:rPr>
              <a:t>Auditory Neurons Are Modulated by Behavioral State</a:t>
            </a:r>
            <a:endParaRPr dirty="0">
              <a:latin typeface="Al Nile" charset="-78"/>
              <a:ea typeface="Al Nile" charset="-78"/>
              <a:cs typeface="Al Nile" charset="-78"/>
              <a:sym typeface="Oswald"/>
            </a:endParaRPr>
          </a:p>
        </p:txBody>
      </p:sp>
      <p:pic>
        <p:nvPicPr>
          <p:cNvPr id="438" name="Google Shape;438;p27"/>
          <p:cNvPicPr preferRelativeResize="0"/>
          <p:nvPr/>
        </p:nvPicPr>
        <p:blipFill>
          <a:blip r:embed="rId3">
            <a:alphaModFix/>
          </a:blip>
          <a:stretch>
            <a:fillRect/>
          </a:stretch>
        </p:blipFill>
        <p:spPr>
          <a:xfrm>
            <a:off x="0" y="941525"/>
            <a:ext cx="8083699" cy="4201976"/>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Modulation of spontaneous activity</a:t>
            </a:r>
            <a:endParaRPr>
              <a:latin typeface="Oswald"/>
              <a:ea typeface="Oswald"/>
              <a:cs typeface="Oswald"/>
              <a:sym typeface="Oswald"/>
            </a:endParaRPr>
          </a:p>
        </p:txBody>
      </p:sp>
      <p:pic>
        <p:nvPicPr>
          <p:cNvPr id="445" name="Google Shape;445;p28"/>
          <p:cNvPicPr preferRelativeResize="0"/>
          <p:nvPr/>
        </p:nvPicPr>
        <p:blipFill>
          <a:blip r:embed="rId3">
            <a:alphaModFix/>
          </a:blip>
          <a:stretch>
            <a:fillRect/>
          </a:stretch>
        </p:blipFill>
        <p:spPr>
          <a:xfrm>
            <a:off x="152400" y="1170125"/>
            <a:ext cx="8406145" cy="3820975"/>
          </a:xfrm>
          <a:prstGeom prst="rect">
            <a:avLst/>
          </a:prstGeom>
          <a:noFill/>
          <a:ln>
            <a:noFill/>
          </a:ln>
        </p:spPr>
      </p:pic>
      <p:sp>
        <p:nvSpPr>
          <p:cNvPr id="446" name="Google Shape;446;p28"/>
          <p:cNvSpPr txBox="1"/>
          <p:nvPr/>
        </p:nvSpPr>
        <p:spPr>
          <a:xfrm>
            <a:off x="1320442" y="1169369"/>
            <a:ext cx="5548189" cy="3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latin typeface="Oswald"/>
                <a:ea typeface="Oswald"/>
                <a:cs typeface="Oswald"/>
                <a:sym typeface="Oswald"/>
              </a:rPr>
              <a:t>Modulation Index = (FR state A - FR state B) / </a:t>
            </a:r>
            <a:r>
              <a:rPr lang="en" i="1" dirty="0">
                <a:solidFill>
                  <a:schemeClr val="dk1"/>
                </a:solidFill>
                <a:latin typeface="Oswald"/>
                <a:ea typeface="Oswald"/>
                <a:cs typeface="Oswald"/>
                <a:sym typeface="Oswald"/>
              </a:rPr>
              <a:t>(FR state A + FR state B) </a:t>
            </a:r>
            <a:endParaRPr i="1" dirty="0">
              <a:latin typeface="Oswald"/>
              <a:ea typeface="Oswald"/>
              <a:cs typeface="Oswald"/>
              <a:sym typeface="Oswald"/>
            </a:endParaRPr>
          </a:p>
        </p:txBody>
      </p:sp>
      <p:sp>
        <p:nvSpPr>
          <p:cNvPr id="448" name="Google Shape;448;p28"/>
          <p:cNvSpPr txBox="1"/>
          <p:nvPr/>
        </p:nvSpPr>
        <p:spPr>
          <a:xfrm>
            <a:off x="7687927" y="1476569"/>
            <a:ext cx="1506000" cy="8070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bg2"/>
                </a:solidFill>
                <a:latin typeface="+mj-lt"/>
                <a:ea typeface="Oswald"/>
                <a:cs typeface="Oswald"/>
                <a:sym typeface="Oswald"/>
              </a:rPr>
              <a:t>regular spiking</a:t>
            </a:r>
            <a:endParaRPr lang="en-US" sz="1200" dirty="0" smtClean="0">
              <a:solidFill>
                <a:schemeClr val="bg2"/>
              </a:solidFill>
              <a:latin typeface="+mj-lt"/>
              <a:ea typeface="Oswald"/>
              <a:cs typeface="Oswald"/>
              <a:sym typeface="Oswald"/>
            </a:endParaRPr>
          </a:p>
          <a:p>
            <a:pPr marL="0" lvl="0" indent="0" algn="l" rtl="0">
              <a:spcBef>
                <a:spcPts val="0"/>
              </a:spcBef>
              <a:spcAft>
                <a:spcPts val="0"/>
              </a:spcAft>
              <a:buNone/>
            </a:pPr>
            <a:endParaRPr sz="1200" dirty="0">
              <a:solidFill>
                <a:schemeClr val="bg2"/>
              </a:solidFill>
              <a:latin typeface="+mj-lt"/>
              <a:ea typeface="Oswald"/>
              <a:cs typeface="Oswald"/>
              <a:sym typeface="Oswald"/>
            </a:endParaRPr>
          </a:p>
          <a:p>
            <a:pPr marL="0" lvl="0" indent="0" algn="l" rtl="0">
              <a:spcBef>
                <a:spcPts val="0"/>
              </a:spcBef>
              <a:spcAft>
                <a:spcPts val="0"/>
              </a:spcAft>
              <a:buNone/>
            </a:pPr>
            <a:r>
              <a:rPr lang="en" sz="1200" dirty="0" smtClean="0">
                <a:solidFill>
                  <a:schemeClr val="bg2"/>
                </a:solidFill>
                <a:latin typeface="+mj-lt"/>
                <a:ea typeface="Oswald"/>
                <a:cs typeface="Oswald"/>
                <a:sym typeface="Oswald"/>
              </a:rPr>
              <a:t>fast </a:t>
            </a:r>
            <a:r>
              <a:rPr lang="en" sz="1200" dirty="0">
                <a:solidFill>
                  <a:schemeClr val="bg2"/>
                </a:solidFill>
                <a:latin typeface="+mj-lt"/>
                <a:ea typeface="Oswald"/>
                <a:cs typeface="Oswald"/>
                <a:sym typeface="Oswald"/>
              </a:rPr>
              <a:t>spiking</a:t>
            </a:r>
            <a:endParaRPr sz="1200" dirty="0">
              <a:solidFill>
                <a:schemeClr val="bg2"/>
              </a:solidFill>
              <a:latin typeface="+mj-lt"/>
              <a:ea typeface="Oswald"/>
              <a:cs typeface="Oswald"/>
              <a:sym typeface="Oswa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Modulation of evoked activity</a:t>
            </a:r>
            <a:endParaRPr>
              <a:latin typeface="Oswald"/>
              <a:ea typeface="Oswald"/>
              <a:cs typeface="Oswald"/>
              <a:sym typeface="Oswald"/>
            </a:endParaRPr>
          </a:p>
        </p:txBody>
      </p:sp>
      <p:pic>
        <p:nvPicPr>
          <p:cNvPr id="454" name="Google Shape;454;p29"/>
          <p:cNvPicPr preferRelativeResize="0"/>
          <p:nvPr/>
        </p:nvPicPr>
        <p:blipFill>
          <a:blip r:embed="rId3">
            <a:alphaModFix/>
          </a:blip>
          <a:stretch>
            <a:fillRect/>
          </a:stretch>
        </p:blipFill>
        <p:spPr>
          <a:xfrm>
            <a:off x="152400" y="1170125"/>
            <a:ext cx="8397128" cy="3820975"/>
          </a:xfrm>
          <a:prstGeom prst="rect">
            <a:avLst/>
          </a:prstGeom>
          <a:noFill/>
          <a:ln>
            <a:noFill/>
          </a:ln>
        </p:spPr>
      </p:pic>
      <p:grpSp>
        <p:nvGrpSpPr>
          <p:cNvPr id="455" name="Google Shape;455;p29"/>
          <p:cNvGrpSpPr/>
          <p:nvPr/>
        </p:nvGrpSpPr>
        <p:grpSpPr>
          <a:xfrm>
            <a:off x="2925100" y="1351925"/>
            <a:ext cx="6260900" cy="3791575"/>
            <a:chOff x="2925100" y="1351925"/>
            <a:chExt cx="6260900" cy="3791575"/>
          </a:xfrm>
        </p:grpSpPr>
        <p:grpSp>
          <p:nvGrpSpPr>
            <p:cNvPr id="456" name="Google Shape;456;p29"/>
            <p:cNvGrpSpPr/>
            <p:nvPr/>
          </p:nvGrpSpPr>
          <p:grpSpPr>
            <a:xfrm>
              <a:off x="2925100" y="1351925"/>
              <a:ext cx="3163375" cy="3089675"/>
              <a:chOff x="2925100" y="1351925"/>
              <a:chExt cx="3163375" cy="3089675"/>
            </a:xfrm>
          </p:grpSpPr>
          <p:sp>
            <p:nvSpPr>
              <p:cNvPr id="457" name="Google Shape;457;p29"/>
              <p:cNvSpPr txBox="1"/>
              <p:nvPr/>
            </p:nvSpPr>
            <p:spPr>
              <a:xfrm>
                <a:off x="2925100" y="1351925"/>
                <a:ext cx="2826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sp>
            <p:nvSpPr>
              <p:cNvPr id="458" name="Google Shape;458;p29"/>
              <p:cNvSpPr txBox="1"/>
              <p:nvPr/>
            </p:nvSpPr>
            <p:spPr>
              <a:xfrm>
                <a:off x="3382300" y="1351925"/>
                <a:ext cx="2826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sp>
            <p:nvSpPr>
              <p:cNvPr id="459" name="Google Shape;459;p29"/>
              <p:cNvSpPr txBox="1"/>
              <p:nvPr/>
            </p:nvSpPr>
            <p:spPr>
              <a:xfrm>
                <a:off x="3131500" y="4183600"/>
                <a:ext cx="2826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sp>
            <p:nvSpPr>
              <p:cNvPr id="460" name="Google Shape;460;p29"/>
              <p:cNvSpPr txBox="1"/>
              <p:nvPr/>
            </p:nvSpPr>
            <p:spPr>
              <a:xfrm>
                <a:off x="5805875" y="2160625"/>
                <a:ext cx="2826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sp>
            <p:nvSpPr>
              <p:cNvPr id="461" name="Google Shape;461;p29"/>
              <p:cNvSpPr txBox="1"/>
              <p:nvPr/>
            </p:nvSpPr>
            <p:spPr>
              <a:xfrm>
                <a:off x="5537950" y="2175350"/>
                <a:ext cx="2826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sp>
            <p:nvSpPr>
              <p:cNvPr id="462" name="Google Shape;462;p29"/>
              <p:cNvSpPr txBox="1"/>
              <p:nvPr/>
            </p:nvSpPr>
            <p:spPr>
              <a:xfrm>
                <a:off x="5125000" y="2161350"/>
                <a:ext cx="2826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grpSp>
        <p:sp>
          <p:nvSpPr>
            <p:cNvPr id="463" name="Google Shape;463;p29"/>
            <p:cNvSpPr txBox="1"/>
            <p:nvPr/>
          </p:nvSpPr>
          <p:spPr>
            <a:xfrm>
              <a:off x="3131500" y="4844700"/>
              <a:ext cx="60545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latin typeface="Oswald"/>
                  <a:ea typeface="Oswald"/>
                  <a:cs typeface="Oswald"/>
                  <a:sym typeface="Oswald"/>
                </a:rPr>
                <a:t>Running</a:t>
              </a:r>
              <a:r>
                <a:rPr lang="en" sz="1100">
                  <a:latin typeface="Oswald"/>
                  <a:ea typeface="Oswald"/>
                  <a:cs typeface="Oswald"/>
                  <a:sym typeface="Oswald"/>
                </a:rPr>
                <a:t>  </a:t>
              </a:r>
              <a:r>
                <a:rPr lang="en" sz="1100" dirty="0" err="1">
                  <a:latin typeface="Oswald"/>
                  <a:ea typeface="Oswald"/>
                  <a:cs typeface="Oswald"/>
                  <a:sym typeface="Oswald"/>
                </a:rPr>
                <a:t>rs</a:t>
              </a:r>
              <a:r>
                <a:rPr lang="en" sz="1100" dirty="0">
                  <a:latin typeface="Oswald"/>
                  <a:ea typeface="Oswald"/>
                  <a:cs typeface="Oswald"/>
                  <a:sym typeface="Oswald"/>
                </a:rPr>
                <a:t> = 283, 203; fs = 71, 53; n recs =11; </a:t>
              </a:r>
              <a:r>
                <a:rPr lang="en" sz="1100" i="1" dirty="0" err="1">
                  <a:latin typeface="Oswald"/>
                  <a:ea typeface="Oswald"/>
                  <a:cs typeface="Oswald"/>
                  <a:sym typeface="Oswald"/>
                </a:rPr>
                <a:t>Sit+large</a:t>
              </a:r>
              <a:r>
                <a:rPr lang="en" sz="1100" i="1" dirty="0">
                  <a:latin typeface="Oswald"/>
                  <a:ea typeface="Oswald"/>
                  <a:cs typeface="Oswald"/>
                  <a:sym typeface="Oswald"/>
                </a:rPr>
                <a:t> pupil</a:t>
              </a:r>
              <a:r>
                <a:rPr lang="en" sz="1100" dirty="0">
                  <a:latin typeface="Oswald"/>
                  <a:ea typeface="Oswald"/>
                  <a:cs typeface="Oswald"/>
                  <a:sym typeface="Oswald"/>
                </a:rPr>
                <a:t> </a:t>
              </a:r>
              <a:r>
                <a:rPr lang="en" sz="1100" dirty="0" err="1">
                  <a:latin typeface="Oswald"/>
                  <a:ea typeface="Oswald"/>
                  <a:cs typeface="Oswald"/>
                  <a:sym typeface="Oswald"/>
                </a:rPr>
                <a:t>rs</a:t>
              </a:r>
              <a:r>
                <a:rPr lang="en" sz="1100" dirty="0">
                  <a:latin typeface="Oswald"/>
                  <a:ea typeface="Oswald"/>
                  <a:cs typeface="Oswald"/>
                  <a:sym typeface="Oswald"/>
                </a:rPr>
                <a:t> = 335, 348; fs = 96, 78; n recs = 17</a:t>
              </a:r>
              <a:endParaRPr sz="1100" dirty="0">
                <a:latin typeface="Oswald"/>
                <a:ea typeface="Oswald"/>
                <a:cs typeface="Oswald"/>
                <a:sym typeface="Oswald"/>
              </a:endParaRPr>
            </a:p>
          </p:txBody>
        </p:sp>
      </p:grpSp>
      <p:sp>
        <p:nvSpPr>
          <p:cNvPr id="13" name="Google Shape;448;p28"/>
          <p:cNvSpPr txBox="1"/>
          <p:nvPr/>
        </p:nvSpPr>
        <p:spPr>
          <a:xfrm>
            <a:off x="7687927" y="1476569"/>
            <a:ext cx="1173248" cy="8070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bg2"/>
                </a:solidFill>
                <a:latin typeface="+mj-lt"/>
                <a:ea typeface="Oswald"/>
                <a:cs typeface="Oswald"/>
                <a:sym typeface="Oswald"/>
              </a:rPr>
              <a:t>regular spiking</a:t>
            </a:r>
            <a:endParaRPr lang="en-US" sz="1200" dirty="0" smtClean="0">
              <a:solidFill>
                <a:schemeClr val="bg2"/>
              </a:solidFill>
              <a:latin typeface="+mj-lt"/>
              <a:ea typeface="Oswald"/>
              <a:cs typeface="Oswald"/>
              <a:sym typeface="Oswald"/>
            </a:endParaRPr>
          </a:p>
          <a:p>
            <a:pPr marL="0" lvl="0" indent="0" algn="l" rtl="0">
              <a:spcBef>
                <a:spcPts val="0"/>
              </a:spcBef>
              <a:spcAft>
                <a:spcPts val="0"/>
              </a:spcAft>
              <a:buNone/>
            </a:pPr>
            <a:endParaRPr sz="1200" dirty="0">
              <a:solidFill>
                <a:schemeClr val="bg2"/>
              </a:solidFill>
              <a:latin typeface="+mj-lt"/>
              <a:ea typeface="Oswald"/>
              <a:cs typeface="Oswald"/>
              <a:sym typeface="Oswald"/>
            </a:endParaRPr>
          </a:p>
          <a:p>
            <a:pPr marL="0" lvl="0" indent="0" algn="l" rtl="0">
              <a:spcBef>
                <a:spcPts val="0"/>
              </a:spcBef>
              <a:spcAft>
                <a:spcPts val="0"/>
              </a:spcAft>
              <a:buNone/>
            </a:pPr>
            <a:r>
              <a:rPr lang="en" sz="1200" dirty="0" smtClean="0">
                <a:solidFill>
                  <a:schemeClr val="bg2"/>
                </a:solidFill>
                <a:latin typeface="+mj-lt"/>
                <a:ea typeface="Oswald"/>
                <a:cs typeface="Oswald"/>
                <a:sym typeface="Oswald"/>
              </a:rPr>
              <a:t>fast </a:t>
            </a:r>
            <a:r>
              <a:rPr lang="en" sz="1200" dirty="0">
                <a:solidFill>
                  <a:schemeClr val="bg2"/>
                </a:solidFill>
                <a:latin typeface="+mj-lt"/>
                <a:ea typeface="Oswald"/>
                <a:cs typeface="Oswald"/>
                <a:sym typeface="Oswald"/>
              </a:rPr>
              <a:t>spiking</a:t>
            </a:r>
            <a:endParaRPr sz="1200" dirty="0">
              <a:solidFill>
                <a:schemeClr val="bg2"/>
              </a:solidFill>
              <a:latin typeface="+mj-lt"/>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Modulation across cortical layers</a:t>
            </a:r>
            <a:endParaRPr>
              <a:latin typeface="Oswald"/>
              <a:ea typeface="Oswald"/>
              <a:cs typeface="Oswald"/>
              <a:sym typeface="Oswald"/>
            </a:endParaRPr>
          </a:p>
        </p:txBody>
      </p:sp>
      <p:pic>
        <p:nvPicPr>
          <p:cNvPr id="470" name="Google Shape;470;p30"/>
          <p:cNvPicPr preferRelativeResize="0"/>
          <p:nvPr/>
        </p:nvPicPr>
        <p:blipFill>
          <a:blip r:embed="rId3">
            <a:alphaModFix/>
          </a:blip>
          <a:stretch>
            <a:fillRect/>
          </a:stretch>
        </p:blipFill>
        <p:spPr>
          <a:xfrm>
            <a:off x="152400" y="1170125"/>
            <a:ext cx="7227446" cy="3820975"/>
          </a:xfrm>
          <a:prstGeom prst="rect">
            <a:avLst/>
          </a:prstGeom>
          <a:noFill/>
          <a:ln>
            <a:noFill/>
          </a:ln>
        </p:spPr>
      </p:pic>
      <p:sp>
        <p:nvSpPr>
          <p:cNvPr id="471" name="Google Shape;471;p30"/>
          <p:cNvSpPr/>
          <p:nvPr/>
        </p:nvSpPr>
        <p:spPr>
          <a:xfrm>
            <a:off x="270375" y="3079500"/>
            <a:ext cx="6833400" cy="19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5390147" y="4798263"/>
            <a:ext cx="3753853" cy="3452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swald"/>
                <a:ea typeface="Oswald"/>
                <a:cs typeface="Oswald"/>
                <a:sym typeface="Oswald"/>
              </a:rPr>
              <a:t>evoked : </a:t>
            </a:r>
            <a:r>
              <a:rPr lang="en-US" sz="1100" dirty="0" smtClean="0">
                <a:latin typeface="Oswald"/>
                <a:ea typeface="Oswald"/>
                <a:cs typeface="Oswald"/>
                <a:sym typeface="Oswald"/>
              </a:rPr>
              <a:t>n = </a:t>
            </a:r>
            <a:r>
              <a:rPr lang="en" sz="1100" dirty="0" smtClean="0">
                <a:latin typeface="Oswald"/>
                <a:ea typeface="Oswald"/>
                <a:cs typeface="Oswald"/>
                <a:sym typeface="Oswald"/>
              </a:rPr>
              <a:t>23</a:t>
            </a:r>
            <a:r>
              <a:rPr lang="en" sz="1100" dirty="0">
                <a:latin typeface="Oswald"/>
                <a:ea typeface="Oswald"/>
                <a:cs typeface="Oswald"/>
                <a:sym typeface="Oswald"/>
              </a:rPr>
              <a:t>, 20, 50, 15; </a:t>
            </a:r>
            <a:r>
              <a:rPr lang="en" sz="1100" dirty="0" err="1" smtClean="0">
                <a:latin typeface="Oswald"/>
                <a:ea typeface="Oswald"/>
                <a:cs typeface="Oswald"/>
                <a:sym typeface="Oswald"/>
              </a:rPr>
              <a:t>spont</a:t>
            </a:r>
            <a:r>
              <a:rPr lang="en-US" sz="1100" dirty="0" err="1" smtClean="0">
                <a:latin typeface="Oswald"/>
                <a:ea typeface="Oswald"/>
                <a:cs typeface="Oswald"/>
                <a:sym typeface="Oswald"/>
              </a:rPr>
              <a:t>aneous</a:t>
            </a:r>
            <a:r>
              <a:rPr lang="en" sz="1100" dirty="0" smtClean="0">
                <a:latin typeface="Oswald"/>
                <a:ea typeface="Oswald"/>
                <a:cs typeface="Oswald"/>
                <a:sym typeface="Oswald"/>
              </a:rPr>
              <a:t>: </a:t>
            </a:r>
            <a:r>
              <a:rPr lang="en-US" sz="1100" dirty="0" smtClean="0">
                <a:latin typeface="Oswald"/>
                <a:ea typeface="Oswald"/>
                <a:cs typeface="Oswald"/>
                <a:sym typeface="Oswald"/>
              </a:rPr>
              <a:t>n =</a:t>
            </a:r>
            <a:r>
              <a:rPr lang="en" sz="1100" dirty="0" smtClean="0">
                <a:latin typeface="Oswald"/>
                <a:ea typeface="Oswald"/>
                <a:cs typeface="Oswald"/>
                <a:sym typeface="Oswald"/>
              </a:rPr>
              <a:t>32</a:t>
            </a:r>
            <a:r>
              <a:rPr lang="en" sz="1100" dirty="0">
                <a:latin typeface="Oswald"/>
                <a:ea typeface="Oswald"/>
                <a:cs typeface="Oswald"/>
                <a:sym typeface="Oswald"/>
              </a:rPr>
              <a:t>, 42, 85, 23</a:t>
            </a:r>
            <a:endParaRPr sz="1100" dirty="0">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71"/>
                                        </p:tgtEl>
                                      </p:cBhvr>
                                    </p:animEffect>
                                    <p:set>
                                      <p:cBhvr>
                                        <p:cTn id="7" dur="1" fill="hold">
                                          <p:stCondLst>
                                            <p:cond delay="1000"/>
                                          </p:stCondLst>
                                        </p:cTn>
                                        <p:tgtEl>
                                          <p:spTgt spid="47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72"/>
                                        </p:tgtEl>
                                        <p:attrNameLst>
                                          <p:attrName>style.visibility</p:attrName>
                                        </p:attrNameLst>
                                      </p:cBhvr>
                                      <p:to>
                                        <p:strVal val="visible"/>
                                      </p:to>
                                    </p:set>
                                    <p:animEffect transition="in" filter="fade">
                                      <p:cBhvr>
                                        <p:cTn id="10" dur="10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Modulation - running</a:t>
            </a:r>
            <a:endParaRPr>
              <a:latin typeface="Oswald"/>
              <a:ea typeface="Oswald"/>
              <a:cs typeface="Oswald"/>
              <a:sym typeface="Oswald"/>
            </a:endParaRPr>
          </a:p>
        </p:txBody>
      </p:sp>
      <p:pic>
        <p:nvPicPr>
          <p:cNvPr id="479" name="Google Shape;479;p31"/>
          <p:cNvPicPr preferRelativeResize="0"/>
          <p:nvPr/>
        </p:nvPicPr>
        <p:blipFill rotWithShape="1">
          <a:blip r:embed="rId3">
            <a:alphaModFix/>
          </a:blip>
          <a:srcRect b="49356"/>
          <a:stretch/>
        </p:blipFill>
        <p:spPr>
          <a:xfrm>
            <a:off x="105550" y="1143000"/>
            <a:ext cx="6647272" cy="3848098"/>
          </a:xfrm>
          <a:prstGeom prst="rect">
            <a:avLst/>
          </a:prstGeom>
          <a:noFill/>
          <a:ln>
            <a:noFill/>
          </a:ln>
        </p:spPr>
      </p:pic>
      <p:grpSp>
        <p:nvGrpSpPr>
          <p:cNvPr id="480" name="Google Shape;480;p31"/>
          <p:cNvGrpSpPr/>
          <p:nvPr/>
        </p:nvGrpSpPr>
        <p:grpSpPr>
          <a:xfrm>
            <a:off x="6370940" y="1511741"/>
            <a:ext cx="2637699" cy="3199036"/>
            <a:chOff x="6371300" y="2017125"/>
            <a:chExt cx="1934506" cy="2693698"/>
          </a:xfrm>
        </p:grpSpPr>
        <p:pic>
          <p:nvPicPr>
            <p:cNvPr id="481" name="Google Shape;481;p31"/>
            <p:cNvPicPr preferRelativeResize="0"/>
            <p:nvPr/>
          </p:nvPicPr>
          <p:blipFill rotWithShape="1">
            <a:blip r:embed="rId4">
              <a:alphaModFix/>
            </a:blip>
            <a:srcRect l="30727" r="50587"/>
            <a:stretch/>
          </p:blipFill>
          <p:spPr>
            <a:xfrm>
              <a:off x="7199677" y="2017125"/>
              <a:ext cx="1106129" cy="2693698"/>
            </a:xfrm>
            <a:prstGeom prst="rect">
              <a:avLst/>
            </a:prstGeom>
            <a:noFill/>
            <a:ln>
              <a:noFill/>
            </a:ln>
          </p:spPr>
        </p:pic>
        <p:pic>
          <p:nvPicPr>
            <p:cNvPr id="482" name="Google Shape;482;p31"/>
            <p:cNvPicPr preferRelativeResize="0"/>
            <p:nvPr/>
          </p:nvPicPr>
          <p:blipFill rotWithShape="1">
            <a:blip r:embed="rId4">
              <a:alphaModFix/>
            </a:blip>
            <a:srcRect r="85342"/>
            <a:stretch/>
          </p:blipFill>
          <p:spPr>
            <a:xfrm>
              <a:off x="6371300" y="2017125"/>
              <a:ext cx="867701" cy="2693698"/>
            </a:xfrm>
            <a:prstGeom prst="rect">
              <a:avLst/>
            </a:prstGeom>
            <a:noFill/>
            <a:ln>
              <a:noFill/>
            </a:ln>
          </p:spPr>
        </p:pic>
      </p:grpSp>
      <p:grpSp>
        <p:nvGrpSpPr>
          <p:cNvPr id="483" name="Google Shape;483;p31"/>
          <p:cNvGrpSpPr/>
          <p:nvPr/>
        </p:nvGrpSpPr>
        <p:grpSpPr>
          <a:xfrm>
            <a:off x="7649175" y="1629500"/>
            <a:ext cx="766800" cy="2934900"/>
            <a:chOff x="7649175" y="1629500"/>
            <a:chExt cx="766800" cy="2934900"/>
          </a:xfrm>
        </p:grpSpPr>
        <p:sp>
          <p:nvSpPr>
            <p:cNvPr id="484" name="Google Shape;484;p31"/>
            <p:cNvSpPr txBox="1"/>
            <p:nvPr/>
          </p:nvSpPr>
          <p:spPr>
            <a:xfrm>
              <a:off x="7649175" y="1629500"/>
              <a:ext cx="309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sp>
          <p:nvSpPr>
            <p:cNvPr id="485" name="Google Shape;485;p31"/>
            <p:cNvSpPr txBox="1"/>
            <p:nvPr/>
          </p:nvSpPr>
          <p:spPr>
            <a:xfrm>
              <a:off x="8106375" y="1629500"/>
              <a:ext cx="309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sp>
          <p:nvSpPr>
            <p:cNvPr id="486" name="Google Shape;486;p31"/>
            <p:cNvSpPr txBox="1"/>
            <p:nvPr/>
          </p:nvSpPr>
          <p:spPr>
            <a:xfrm>
              <a:off x="7877775" y="3991700"/>
              <a:ext cx="309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3975" y="445025"/>
            <a:ext cx="1469549" cy="117893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Mammalian Auditory Pathway</a:t>
            </a:r>
            <a:endParaRPr>
              <a:latin typeface="Oswald"/>
              <a:ea typeface="Oswald"/>
              <a:cs typeface="Oswald"/>
              <a:sym typeface="Oswald"/>
            </a:endParaRPr>
          </a:p>
        </p:txBody>
      </p:sp>
      <p:pic>
        <p:nvPicPr>
          <p:cNvPr id="62" name="Google Shape;62;p14"/>
          <p:cNvPicPr preferRelativeResize="0"/>
          <p:nvPr/>
        </p:nvPicPr>
        <p:blipFill>
          <a:blip r:embed="rId3">
            <a:alphaModFix/>
          </a:blip>
          <a:stretch>
            <a:fillRect/>
          </a:stretch>
        </p:blipFill>
        <p:spPr>
          <a:xfrm>
            <a:off x="2828925" y="1179650"/>
            <a:ext cx="2411635" cy="3820975"/>
          </a:xfrm>
          <a:prstGeom prst="rect">
            <a:avLst/>
          </a:prstGeom>
          <a:noFill/>
          <a:ln>
            <a:noFill/>
          </a:ln>
        </p:spPr>
      </p:pic>
      <p:sp>
        <p:nvSpPr>
          <p:cNvPr id="63" name="Google Shape;63;p14"/>
          <p:cNvSpPr txBox="1"/>
          <p:nvPr/>
        </p:nvSpPr>
        <p:spPr>
          <a:xfrm>
            <a:off x="6734175" y="4667250"/>
            <a:ext cx="19239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Butler &amp; Lomber, 2013</a:t>
            </a:r>
            <a:endParaRPr i="1">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Modulation - running</a:t>
            </a:r>
            <a:endParaRPr>
              <a:latin typeface="Oswald"/>
              <a:ea typeface="Oswald"/>
              <a:cs typeface="Oswald"/>
              <a:sym typeface="Oswald"/>
            </a:endParaRPr>
          </a:p>
        </p:txBody>
      </p:sp>
      <p:pic>
        <p:nvPicPr>
          <p:cNvPr id="493" name="Google Shape;493;p32"/>
          <p:cNvPicPr preferRelativeResize="0"/>
          <p:nvPr/>
        </p:nvPicPr>
        <p:blipFill rotWithShape="1">
          <a:blip r:embed="rId3">
            <a:alphaModFix/>
          </a:blip>
          <a:srcRect b="49356"/>
          <a:stretch/>
        </p:blipFill>
        <p:spPr>
          <a:xfrm>
            <a:off x="114300" y="1132050"/>
            <a:ext cx="6633325" cy="3839999"/>
          </a:xfrm>
          <a:prstGeom prst="rect">
            <a:avLst/>
          </a:prstGeom>
          <a:noFill/>
          <a:ln>
            <a:noFill/>
          </a:ln>
        </p:spPr>
      </p:pic>
      <p:grpSp>
        <p:nvGrpSpPr>
          <p:cNvPr id="494" name="Google Shape;494;p32"/>
          <p:cNvGrpSpPr/>
          <p:nvPr/>
        </p:nvGrpSpPr>
        <p:grpSpPr>
          <a:xfrm>
            <a:off x="6370940" y="1511741"/>
            <a:ext cx="2637699" cy="3199036"/>
            <a:chOff x="6371300" y="2017125"/>
            <a:chExt cx="1934506" cy="2693698"/>
          </a:xfrm>
        </p:grpSpPr>
        <p:pic>
          <p:nvPicPr>
            <p:cNvPr id="495" name="Google Shape;495;p32"/>
            <p:cNvPicPr preferRelativeResize="0"/>
            <p:nvPr/>
          </p:nvPicPr>
          <p:blipFill rotWithShape="1">
            <a:blip r:embed="rId4">
              <a:alphaModFix/>
            </a:blip>
            <a:srcRect l="30727" r="50587"/>
            <a:stretch/>
          </p:blipFill>
          <p:spPr>
            <a:xfrm>
              <a:off x="7199677" y="2017125"/>
              <a:ext cx="1106129" cy="2693698"/>
            </a:xfrm>
            <a:prstGeom prst="rect">
              <a:avLst/>
            </a:prstGeom>
            <a:noFill/>
            <a:ln>
              <a:noFill/>
            </a:ln>
          </p:spPr>
        </p:pic>
        <p:pic>
          <p:nvPicPr>
            <p:cNvPr id="496" name="Google Shape;496;p32"/>
            <p:cNvPicPr preferRelativeResize="0"/>
            <p:nvPr/>
          </p:nvPicPr>
          <p:blipFill rotWithShape="1">
            <a:blip r:embed="rId4">
              <a:alphaModFix/>
            </a:blip>
            <a:srcRect r="85342"/>
            <a:stretch/>
          </p:blipFill>
          <p:spPr>
            <a:xfrm>
              <a:off x="6371300" y="2017125"/>
              <a:ext cx="867701" cy="2693698"/>
            </a:xfrm>
            <a:prstGeom prst="rect">
              <a:avLst/>
            </a:prstGeom>
            <a:noFill/>
            <a:ln>
              <a:noFill/>
            </a:ln>
          </p:spPr>
        </p:pic>
      </p:grpSp>
      <p:grpSp>
        <p:nvGrpSpPr>
          <p:cNvPr id="497" name="Google Shape;497;p32"/>
          <p:cNvGrpSpPr/>
          <p:nvPr/>
        </p:nvGrpSpPr>
        <p:grpSpPr>
          <a:xfrm>
            <a:off x="7649175" y="1629500"/>
            <a:ext cx="766800" cy="2934900"/>
            <a:chOff x="7649175" y="1629500"/>
            <a:chExt cx="766800" cy="2934900"/>
          </a:xfrm>
        </p:grpSpPr>
        <p:sp>
          <p:nvSpPr>
            <p:cNvPr id="498" name="Google Shape;498;p32"/>
            <p:cNvSpPr txBox="1"/>
            <p:nvPr/>
          </p:nvSpPr>
          <p:spPr>
            <a:xfrm>
              <a:off x="7649175" y="1629500"/>
              <a:ext cx="309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sp>
          <p:nvSpPr>
            <p:cNvPr id="499" name="Google Shape;499;p32"/>
            <p:cNvSpPr txBox="1"/>
            <p:nvPr/>
          </p:nvSpPr>
          <p:spPr>
            <a:xfrm>
              <a:off x="8106375" y="1629500"/>
              <a:ext cx="309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sp>
          <p:nvSpPr>
            <p:cNvPr id="500" name="Google Shape;500;p32"/>
            <p:cNvSpPr txBox="1"/>
            <p:nvPr/>
          </p:nvSpPr>
          <p:spPr>
            <a:xfrm>
              <a:off x="7877775" y="3991700"/>
              <a:ext cx="309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grpSp>
      <p:sp>
        <p:nvSpPr>
          <p:cNvPr id="501" name="Google Shape;501;p32"/>
          <p:cNvSpPr txBox="1"/>
          <p:nvPr/>
        </p:nvSpPr>
        <p:spPr>
          <a:xfrm>
            <a:off x="4571999" y="1862965"/>
            <a:ext cx="1475215" cy="377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y= -0.12 +0.61x</a:t>
            </a:r>
            <a:endParaRPr i="1">
              <a:latin typeface="Oswald"/>
              <a:ea typeface="Oswald"/>
              <a:cs typeface="Oswald"/>
              <a:sym typeface="Oswald"/>
            </a:endParaRPr>
          </a:p>
        </p:txBody>
      </p:sp>
      <p:sp>
        <p:nvSpPr>
          <p:cNvPr id="502" name="Google Shape;502;p32"/>
          <p:cNvSpPr txBox="1"/>
          <p:nvPr/>
        </p:nvSpPr>
        <p:spPr>
          <a:xfrm>
            <a:off x="4762350" y="3313238"/>
            <a:ext cx="1378500" cy="377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y= -0.12 +0.28x</a:t>
            </a:r>
            <a:endParaRPr i="1">
              <a:latin typeface="Oswald"/>
              <a:ea typeface="Oswald"/>
              <a:cs typeface="Oswald"/>
              <a:sym typeface="Oswald"/>
            </a:endParaRPr>
          </a:p>
        </p:txBody>
      </p:sp>
      <p:cxnSp>
        <p:nvCxnSpPr>
          <p:cNvPr id="503" name="Google Shape;503;p32"/>
          <p:cNvCxnSpPr>
            <a:stCxn id="502" idx="0"/>
          </p:cNvCxnSpPr>
          <p:nvPr/>
        </p:nvCxnSpPr>
        <p:spPr>
          <a:xfrm rot="10800000">
            <a:off x="5373300" y="3016538"/>
            <a:ext cx="78300" cy="2967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32"/>
          <p:cNvCxnSpPr>
            <a:stCxn id="501" idx="2"/>
          </p:cNvCxnSpPr>
          <p:nvPr/>
        </p:nvCxnSpPr>
        <p:spPr>
          <a:xfrm>
            <a:off x="5309607" y="2240065"/>
            <a:ext cx="9843" cy="228900"/>
          </a:xfrm>
          <a:prstGeom prst="straightConnector1">
            <a:avLst/>
          </a:prstGeom>
          <a:noFill/>
          <a:ln w="9525" cap="flat" cmpd="sng">
            <a:solidFill>
              <a:schemeClr val="dk2"/>
            </a:solidFill>
            <a:prstDash val="solid"/>
            <a:round/>
            <a:headEnd type="none" w="med" len="med"/>
            <a:tailEnd type="triangle" w="med" len="med"/>
          </a:ln>
        </p:spPr>
      </p:cxn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3975" y="445025"/>
            <a:ext cx="1469549" cy="117893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33"/>
          <p:cNvPicPr preferRelativeResize="0"/>
          <p:nvPr/>
        </p:nvPicPr>
        <p:blipFill>
          <a:blip r:embed="rId3">
            <a:alphaModFix/>
          </a:blip>
          <a:stretch>
            <a:fillRect/>
          </a:stretch>
        </p:blipFill>
        <p:spPr>
          <a:xfrm>
            <a:off x="6001451" y="3020525"/>
            <a:ext cx="2913950" cy="2161525"/>
          </a:xfrm>
          <a:prstGeom prst="rect">
            <a:avLst/>
          </a:prstGeom>
          <a:noFill/>
          <a:ln>
            <a:noFill/>
          </a:ln>
        </p:spPr>
      </p:pic>
      <p:sp>
        <p:nvSpPr>
          <p:cNvPr id="511" name="Google Shape;511;p33"/>
          <p:cNvSpPr txBox="1">
            <a:spLocks noGrp="1"/>
          </p:cNvSpPr>
          <p:nvPr>
            <p:ph type="title"/>
          </p:nvPr>
        </p:nvSpPr>
        <p:spPr>
          <a:xfrm>
            <a:off x="311700" y="24904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Types of responses - white noise burst</a:t>
            </a:r>
            <a:endParaRPr dirty="0">
              <a:latin typeface="Oswald"/>
              <a:ea typeface="Oswald"/>
              <a:cs typeface="Oswald"/>
              <a:sym typeface="Oswald"/>
            </a:endParaRPr>
          </a:p>
        </p:txBody>
      </p:sp>
      <p:pic>
        <p:nvPicPr>
          <p:cNvPr id="512" name="Google Shape;512;p33"/>
          <p:cNvPicPr preferRelativeResize="0"/>
          <p:nvPr/>
        </p:nvPicPr>
        <p:blipFill>
          <a:blip r:embed="rId4">
            <a:alphaModFix/>
          </a:blip>
          <a:stretch>
            <a:fillRect/>
          </a:stretch>
        </p:blipFill>
        <p:spPr>
          <a:xfrm>
            <a:off x="840975" y="2996978"/>
            <a:ext cx="2819400" cy="2161522"/>
          </a:xfrm>
          <a:prstGeom prst="rect">
            <a:avLst/>
          </a:prstGeom>
          <a:noFill/>
          <a:ln>
            <a:noFill/>
          </a:ln>
        </p:spPr>
      </p:pic>
      <p:pic>
        <p:nvPicPr>
          <p:cNvPr id="513" name="Google Shape;513;p33"/>
          <p:cNvPicPr preferRelativeResize="0"/>
          <p:nvPr/>
        </p:nvPicPr>
        <p:blipFill>
          <a:blip r:embed="rId5">
            <a:alphaModFix/>
          </a:blip>
          <a:stretch>
            <a:fillRect/>
          </a:stretch>
        </p:blipFill>
        <p:spPr>
          <a:xfrm>
            <a:off x="3429000" y="3001025"/>
            <a:ext cx="2819400" cy="2161525"/>
          </a:xfrm>
          <a:prstGeom prst="rect">
            <a:avLst/>
          </a:prstGeom>
          <a:noFill/>
          <a:ln>
            <a:noFill/>
          </a:ln>
        </p:spPr>
      </p:pic>
      <p:grpSp>
        <p:nvGrpSpPr>
          <p:cNvPr id="514" name="Google Shape;514;p33"/>
          <p:cNvGrpSpPr/>
          <p:nvPr/>
        </p:nvGrpSpPr>
        <p:grpSpPr>
          <a:xfrm>
            <a:off x="742950" y="904874"/>
            <a:ext cx="8248651" cy="2208600"/>
            <a:chOff x="742950" y="1133474"/>
            <a:chExt cx="8248651" cy="2208600"/>
          </a:xfrm>
        </p:grpSpPr>
        <p:pic>
          <p:nvPicPr>
            <p:cNvPr id="515" name="Google Shape;515;p33"/>
            <p:cNvPicPr preferRelativeResize="0"/>
            <p:nvPr/>
          </p:nvPicPr>
          <p:blipFill>
            <a:blip r:embed="rId6">
              <a:alphaModFix/>
            </a:blip>
            <a:stretch>
              <a:fillRect/>
            </a:stretch>
          </p:blipFill>
          <p:spPr>
            <a:xfrm>
              <a:off x="742950" y="1133474"/>
              <a:ext cx="2873850" cy="2105596"/>
            </a:xfrm>
            <a:prstGeom prst="rect">
              <a:avLst/>
            </a:prstGeom>
            <a:noFill/>
            <a:ln>
              <a:noFill/>
            </a:ln>
          </p:spPr>
        </p:pic>
        <p:pic>
          <p:nvPicPr>
            <p:cNvPr id="516" name="Google Shape;516;p33"/>
            <p:cNvPicPr preferRelativeResize="0"/>
            <p:nvPr/>
          </p:nvPicPr>
          <p:blipFill>
            <a:blip r:embed="rId7">
              <a:alphaModFix/>
            </a:blip>
            <a:stretch>
              <a:fillRect/>
            </a:stretch>
          </p:blipFill>
          <p:spPr>
            <a:xfrm>
              <a:off x="3403474" y="1133474"/>
              <a:ext cx="2873850" cy="2105598"/>
            </a:xfrm>
            <a:prstGeom prst="rect">
              <a:avLst/>
            </a:prstGeom>
            <a:noFill/>
            <a:ln>
              <a:noFill/>
            </a:ln>
          </p:spPr>
        </p:pic>
        <p:pic>
          <p:nvPicPr>
            <p:cNvPr id="517" name="Google Shape;517;p33"/>
            <p:cNvPicPr preferRelativeResize="0"/>
            <p:nvPr/>
          </p:nvPicPr>
          <p:blipFill>
            <a:blip r:embed="rId8">
              <a:alphaModFix/>
            </a:blip>
            <a:stretch>
              <a:fillRect/>
            </a:stretch>
          </p:blipFill>
          <p:spPr>
            <a:xfrm>
              <a:off x="5977164" y="1133474"/>
              <a:ext cx="3014436" cy="2208600"/>
            </a:xfrm>
            <a:prstGeom prst="rect">
              <a:avLst/>
            </a:prstGeom>
            <a:noFill/>
            <a:ln>
              <a:noFill/>
            </a:ln>
          </p:spPr>
        </p:pic>
      </p:grpSp>
      <p:pic>
        <p:nvPicPr>
          <p:cNvPr id="11" name="Google Shape;513;p33"/>
          <p:cNvPicPr preferRelativeResize="0"/>
          <p:nvPr/>
        </p:nvPicPr>
        <p:blipFill rotWithShape="1">
          <a:blip r:embed="rId5">
            <a:alphaModFix/>
          </a:blip>
          <a:srcRect l="2800" t="39701" r="91319" b="43729"/>
          <a:stretch/>
        </p:blipFill>
        <p:spPr>
          <a:xfrm>
            <a:off x="6037833" y="3768261"/>
            <a:ext cx="165778" cy="35817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4"/>
          <p:cNvSpPr txBox="1">
            <a:spLocks noGrp="1"/>
          </p:cNvSpPr>
          <p:nvPr>
            <p:ph type="title"/>
          </p:nvPr>
        </p:nvSpPr>
        <p:spPr>
          <a:xfrm>
            <a:off x="311700" y="30679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Types of responses - running</a:t>
            </a:r>
            <a:endParaRPr dirty="0">
              <a:latin typeface="Oswald"/>
              <a:ea typeface="Oswald"/>
              <a:cs typeface="Oswald"/>
              <a:sym typeface="Oswald"/>
            </a:endParaRPr>
          </a:p>
        </p:txBody>
      </p:sp>
      <p:pic>
        <p:nvPicPr>
          <p:cNvPr id="524" name="Google Shape;524;p34"/>
          <p:cNvPicPr preferRelativeResize="0"/>
          <p:nvPr/>
        </p:nvPicPr>
        <p:blipFill>
          <a:blip r:embed="rId3">
            <a:alphaModFix/>
          </a:blip>
          <a:stretch>
            <a:fillRect/>
          </a:stretch>
        </p:blipFill>
        <p:spPr>
          <a:xfrm>
            <a:off x="138925" y="1735725"/>
            <a:ext cx="4148276" cy="2748750"/>
          </a:xfrm>
          <a:prstGeom prst="rect">
            <a:avLst/>
          </a:prstGeom>
          <a:noFill/>
          <a:ln>
            <a:noFill/>
          </a:ln>
        </p:spPr>
      </p:pic>
      <p:grpSp>
        <p:nvGrpSpPr>
          <p:cNvPr id="525" name="Google Shape;525;p34"/>
          <p:cNvGrpSpPr/>
          <p:nvPr/>
        </p:nvGrpSpPr>
        <p:grpSpPr>
          <a:xfrm>
            <a:off x="4255693" y="861875"/>
            <a:ext cx="4767382" cy="3865028"/>
            <a:chOff x="5679400" y="12599"/>
            <a:chExt cx="2253975" cy="1742652"/>
          </a:xfrm>
        </p:grpSpPr>
        <p:pic>
          <p:nvPicPr>
            <p:cNvPr id="526" name="Google Shape;526;p34"/>
            <p:cNvPicPr preferRelativeResize="0"/>
            <p:nvPr/>
          </p:nvPicPr>
          <p:blipFill>
            <a:blip r:embed="rId4">
              <a:alphaModFix/>
            </a:blip>
            <a:stretch>
              <a:fillRect/>
            </a:stretch>
          </p:blipFill>
          <p:spPr>
            <a:xfrm>
              <a:off x="5679400" y="12599"/>
              <a:ext cx="1861901" cy="1742652"/>
            </a:xfrm>
            <a:prstGeom prst="rect">
              <a:avLst/>
            </a:prstGeom>
            <a:noFill/>
            <a:ln>
              <a:noFill/>
            </a:ln>
          </p:spPr>
        </p:pic>
        <p:sp>
          <p:nvSpPr>
            <p:cNvPr id="527" name="Google Shape;527;p34"/>
            <p:cNvSpPr txBox="1"/>
            <p:nvPr/>
          </p:nvSpPr>
          <p:spPr>
            <a:xfrm>
              <a:off x="7462675" y="137775"/>
              <a:ext cx="4707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ON</a:t>
              </a:r>
              <a:endParaRPr>
                <a:latin typeface="Oswald"/>
                <a:ea typeface="Oswald"/>
                <a:cs typeface="Oswald"/>
                <a:sym typeface="Oswald"/>
              </a:endParaRPr>
            </a:p>
          </p:txBody>
        </p:sp>
      </p:grpSp>
      <p:grpSp>
        <p:nvGrpSpPr>
          <p:cNvPr id="528" name="Google Shape;528;p34"/>
          <p:cNvGrpSpPr/>
          <p:nvPr/>
        </p:nvGrpSpPr>
        <p:grpSpPr>
          <a:xfrm>
            <a:off x="4255705" y="861885"/>
            <a:ext cx="4888295" cy="3865007"/>
            <a:chOff x="5679400" y="1659024"/>
            <a:chExt cx="2234649" cy="1742643"/>
          </a:xfrm>
        </p:grpSpPr>
        <p:pic>
          <p:nvPicPr>
            <p:cNvPr id="529" name="Google Shape;529;p34"/>
            <p:cNvPicPr preferRelativeResize="0"/>
            <p:nvPr/>
          </p:nvPicPr>
          <p:blipFill>
            <a:blip r:embed="rId5">
              <a:alphaModFix/>
            </a:blip>
            <a:stretch>
              <a:fillRect/>
            </a:stretch>
          </p:blipFill>
          <p:spPr>
            <a:xfrm>
              <a:off x="5679400" y="1659024"/>
              <a:ext cx="1861901" cy="1742643"/>
            </a:xfrm>
            <a:prstGeom prst="rect">
              <a:avLst/>
            </a:prstGeom>
            <a:noFill/>
            <a:ln>
              <a:noFill/>
            </a:ln>
          </p:spPr>
        </p:pic>
        <p:sp>
          <p:nvSpPr>
            <p:cNvPr id="530" name="Google Shape;530;p34"/>
            <p:cNvSpPr txBox="1"/>
            <p:nvPr/>
          </p:nvSpPr>
          <p:spPr>
            <a:xfrm>
              <a:off x="7465100" y="1764590"/>
              <a:ext cx="448949" cy="2677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Sustained</a:t>
              </a:r>
              <a:endParaRPr dirty="0">
                <a:latin typeface="Oswald"/>
                <a:ea typeface="Oswald"/>
                <a:cs typeface="Oswald"/>
                <a:sym typeface="Oswald"/>
              </a:endParaRPr>
            </a:p>
          </p:txBody>
        </p:sp>
      </p:grpSp>
      <p:grpSp>
        <p:nvGrpSpPr>
          <p:cNvPr id="531" name="Google Shape;531;p34"/>
          <p:cNvGrpSpPr/>
          <p:nvPr/>
        </p:nvGrpSpPr>
        <p:grpSpPr>
          <a:xfrm>
            <a:off x="4208065" y="875482"/>
            <a:ext cx="4264395" cy="3865170"/>
            <a:chOff x="5746049" y="3343625"/>
            <a:chExt cx="1970608" cy="1723676"/>
          </a:xfrm>
        </p:grpSpPr>
        <p:pic>
          <p:nvPicPr>
            <p:cNvPr id="532" name="Google Shape;532;p34"/>
            <p:cNvPicPr preferRelativeResize="0"/>
            <p:nvPr/>
          </p:nvPicPr>
          <p:blipFill>
            <a:blip r:embed="rId6">
              <a:alphaModFix/>
            </a:blip>
            <a:stretch>
              <a:fillRect/>
            </a:stretch>
          </p:blipFill>
          <p:spPr>
            <a:xfrm>
              <a:off x="5746049" y="3343625"/>
              <a:ext cx="1841625" cy="1723676"/>
            </a:xfrm>
            <a:prstGeom prst="rect">
              <a:avLst/>
            </a:prstGeom>
            <a:noFill/>
            <a:ln>
              <a:noFill/>
            </a:ln>
          </p:spPr>
        </p:pic>
        <p:sp>
          <p:nvSpPr>
            <p:cNvPr id="533" name="Google Shape;533;p34"/>
            <p:cNvSpPr txBox="1"/>
            <p:nvPr/>
          </p:nvSpPr>
          <p:spPr>
            <a:xfrm>
              <a:off x="7465105" y="3447450"/>
              <a:ext cx="251552" cy="1980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OFF</a:t>
              </a:r>
              <a:endParaRPr dirty="0">
                <a:latin typeface="Oswald"/>
                <a:ea typeface="Oswald"/>
                <a:cs typeface="Oswald"/>
                <a:sym typeface="Oswald"/>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Effect transition="in" filter="fade">
                                      <p:cBhvr>
                                        <p:cTn id="7" dur="1000"/>
                                        <p:tgtEl>
                                          <p:spTgt spid="5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525"/>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528"/>
                                        </p:tgtEl>
                                        <p:attrNameLst>
                                          <p:attrName>style.visibility</p:attrName>
                                        </p:attrNameLst>
                                      </p:cBhvr>
                                      <p:to>
                                        <p:strVal val="visible"/>
                                      </p:to>
                                    </p:set>
                                    <p:animEffect transition="in" filter="fade">
                                      <p:cBhvr>
                                        <p:cTn id="14" dur="1000"/>
                                        <p:tgtEl>
                                          <p:spTgt spid="52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000"/>
                                          </p:stCondLst>
                                        </p:cTn>
                                        <p:tgtEl>
                                          <p:spTgt spid="52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531"/>
                                        </p:tgtEl>
                                        <p:attrNameLst>
                                          <p:attrName>style.visibility</p:attrName>
                                        </p:attrNameLst>
                                      </p:cBhvr>
                                      <p:to>
                                        <p:strVal val="visible"/>
                                      </p:to>
                                    </p:set>
                                    <p:animEffect transition="in" filter="fade">
                                      <p:cBhvr>
                                        <p:cTn id="21" dur="10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Behavioral modulation - Summary </a:t>
            </a:r>
            <a:endParaRPr>
              <a:latin typeface="Oswald"/>
              <a:ea typeface="Oswald"/>
              <a:cs typeface="Oswald"/>
              <a:sym typeface="Oswald"/>
            </a:endParaRPr>
          </a:p>
        </p:txBody>
      </p:sp>
      <p:sp>
        <p:nvSpPr>
          <p:cNvPr id="540" name="Google Shape;54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Font typeface="Oswald"/>
              <a:buChar char="●"/>
            </a:pPr>
            <a:r>
              <a:rPr lang="en" sz="2400">
                <a:latin typeface="Oswald"/>
                <a:ea typeface="Oswald"/>
                <a:cs typeface="Oswald"/>
                <a:sym typeface="Oswald"/>
              </a:rPr>
              <a:t>Effects of running on auditory neurons are diverse and distributed without cellular specialization</a:t>
            </a:r>
            <a:endParaRPr sz="2400">
              <a:latin typeface="Oswald"/>
              <a:ea typeface="Oswald"/>
              <a:cs typeface="Oswald"/>
              <a:sym typeface="Oswald"/>
            </a:endParaRPr>
          </a:p>
          <a:p>
            <a:pPr marL="457200" lvl="0" indent="-381000" algn="l" rtl="0">
              <a:spcBef>
                <a:spcPts val="0"/>
              </a:spcBef>
              <a:spcAft>
                <a:spcPts val="0"/>
              </a:spcAft>
              <a:buSzPts val="2400"/>
              <a:buFont typeface="Oswald"/>
              <a:buChar char="●"/>
            </a:pPr>
            <a:r>
              <a:rPr lang="en" sz="2400">
                <a:latin typeface="Oswald"/>
                <a:ea typeface="Oswald"/>
                <a:cs typeface="Oswald"/>
                <a:sym typeface="Oswald"/>
              </a:rPr>
              <a:t>Overall, running increases spontaneous activity and suppresses evoked responses - reducing Signal-to-Noise ratio</a:t>
            </a:r>
            <a:endParaRPr sz="2400">
              <a:latin typeface="Oswald"/>
              <a:ea typeface="Oswald"/>
              <a:cs typeface="Oswald"/>
              <a:sym typeface="Oswald"/>
            </a:endParaRPr>
          </a:p>
          <a:p>
            <a:pPr marL="457200" lvl="0" indent="-381000" algn="l" rtl="0">
              <a:spcBef>
                <a:spcPts val="0"/>
              </a:spcBef>
              <a:spcAft>
                <a:spcPts val="0"/>
              </a:spcAft>
              <a:buSzPts val="2400"/>
              <a:buFont typeface="Oswald"/>
              <a:buChar char="●"/>
            </a:pPr>
            <a:r>
              <a:rPr lang="en" sz="2400">
                <a:latin typeface="Oswald"/>
                <a:ea typeface="Oswald"/>
                <a:cs typeface="Oswald"/>
                <a:sym typeface="Oswald"/>
              </a:rPr>
              <a:t>Running modulates all types of evoked responses</a:t>
            </a:r>
            <a:endParaRPr sz="2400">
              <a:latin typeface="Oswald"/>
              <a:ea typeface="Oswald"/>
              <a:cs typeface="Oswald"/>
              <a:sym typeface="Oswald"/>
            </a:endParaRPr>
          </a:p>
          <a:p>
            <a:pPr marL="457200" lvl="0" indent="0" algn="l" rtl="0">
              <a:spcBef>
                <a:spcPts val="1600"/>
              </a:spcBef>
              <a:spcAft>
                <a:spcPts val="1600"/>
              </a:spcAft>
              <a:buNone/>
            </a:pPr>
            <a:endParaRPr sz="2400">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animEffect transition="in" filter="fade">
                                      <p:cBhvr>
                                        <p:cTn id="7" dur="1000"/>
                                        <p:tgtEl>
                                          <p:spTgt spid="5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0">
                                            <p:txEl>
                                              <p:pRg st="1" end="1"/>
                                            </p:txEl>
                                          </p:spTgt>
                                        </p:tgtEl>
                                        <p:attrNameLst>
                                          <p:attrName>style.visibility</p:attrName>
                                        </p:attrNameLst>
                                      </p:cBhvr>
                                      <p:to>
                                        <p:strVal val="visible"/>
                                      </p:to>
                                    </p:set>
                                    <p:animEffect transition="in" filter="fade">
                                      <p:cBhvr>
                                        <p:cTn id="12" dur="1000"/>
                                        <p:tgtEl>
                                          <p:spTgt spid="5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0">
                                            <p:txEl>
                                              <p:pRg st="2" end="2"/>
                                            </p:txEl>
                                          </p:spTgt>
                                        </p:tgtEl>
                                        <p:attrNameLst>
                                          <p:attrName>style.visibility</p:attrName>
                                        </p:attrNameLst>
                                      </p:cBhvr>
                                      <p:to>
                                        <p:strVal val="visible"/>
                                      </p:to>
                                    </p:set>
                                    <p:animEffect transition="in" filter="fade">
                                      <p:cBhvr>
                                        <p:cTn id="17" dur="1000"/>
                                        <p:tgtEl>
                                          <p:spTgt spid="5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0">
                                            <p:txEl>
                                              <p:pRg st="3" end="3"/>
                                            </p:txEl>
                                          </p:spTgt>
                                        </p:tgtEl>
                                        <p:attrNameLst>
                                          <p:attrName>style.visibility</p:attrName>
                                        </p:attrNameLst>
                                      </p:cBhvr>
                                      <p:to>
                                        <p:strVal val="visible"/>
                                      </p:to>
                                    </p:set>
                                    <p:animEffect transition="in" filter="fade">
                                      <p:cBhvr>
                                        <p:cTn id="22" dur="1000"/>
                                        <p:tgtEl>
                                          <p:spTgt spid="5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Outline</a:t>
            </a:r>
            <a:endParaRPr>
              <a:latin typeface="Oswald"/>
              <a:ea typeface="Oswald"/>
              <a:cs typeface="Oswald"/>
              <a:sym typeface="Oswald"/>
            </a:endParaRPr>
          </a:p>
        </p:txBody>
      </p:sp>
      <p:sp>
        <p:nvSpPr>
          <p:cNvPr id="547" name="Google Shape;547;p36"/>
          <p:cNvSpPr/>
          <p:nvPr/>
        </p:nvSpPr>
        <p:spPr>
          <a:xfrm>
            <a:off x="1885325" y="1246325"/>
            <a:ext cx="3797700" cy="6978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a:ea typeface="Oswald"/>
                <a:cs typeface="Oswald"/>
                <a:sym typeface="Oswald"/>
              </a:rPr>
              <a:t>Effects of behavioral state change on neural activity</a:t>
            </a:r>
            <a:endParaRPr sz="1800">
              <a:latin typeface="Oswald"/>
              <a:ea typeface="Oswald"/>
              <a:cs typeface="Oswald"/>
              <a:sym typeface="Oswald"/>
            </a:endParaRPr>
          </a:p>
        </p:txBody>
      </p:sp>
      <p:sp>
        <p:nvSpPr>
          <p:cNvPr id="548" name="Google Shape;548;p36"/>
          <p:cNvSpPr/>
          <p:nvPr/>
        </p:nvSpPr>
        <p:spPr>
          <a:xfrm>
            <a:off x="1885325" y="2313125"/>
            <a:ext cx="3797700" cy="6978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a:ea typeface="Oswald"/>
                <a:cs typeface="Oswald"/>
                <a:sym typeface="Oswald"/>
              </a:rPr>
              <a:t>Effects of VIP activation on neural activity</a:t>
            </a:r>
            <a:endParaRPr sz="1800">
              <a:latin typeface="Oswald"/>
              <a:ea typeface="Oswald"/>
              <a:cs typeface="Oswald"/>
              <a:sym typeface="Oswald"/>
            </a:endParaRPr>
          </a:p>
        </p:txBody>
      </p:sp>
      <p:sp>
        <p:nvSpPr>
          <p:cNvPr id="549" name="Google Shape;549;p36"/>
          <p:cNvSpPr/>
          <p:nvPr/>
        </p:nvSpPr>
        <p:spPr>
          <a:xfrm>
            <a:off x="1895175" y="3417475"/>
            <a:ext cx="3797700" cy="6978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a:ea typeface="Oswald"/>
                <a:cs typeface="Oswald"/>
                <a:sym typeface="Oswald"/>
              </a:rPr>
              <a:t>Interaction between behavioral and VIP modulation of neural activity</a:t>
            </a:r>
            <a:endParaRPr sz="1800">
              <a:latin typeface="Oswald"/>
              <a:ea typeface="Oswald"/>
              <a:cs typeface="Oswald"/>
              <a:sym typeface="Oswald"/>
            </a:endParaRPr>
          </a:p>
        </p:txBody>
      </p:sp>
      <p:cxnSp>
        <p:nvCxnSpPr>
          <p:cNvPr id="550" name="Google Shape;550;p36"/>
          <p:cNvCxnSpPr>
            <a:stCxn id="547" idx="2"/>
            <a:endCxn id="548" idx="0"/>
          </p:cNvCxnSpPr>
          <p:nvPr/>
        </p:nvCxnSpPr>
        <p:spPr>
          <a:xfrm>
            <a:off x="3784175" y="1944125"/>
            <a:ext cx="0" cy="369000"/>
          </a:xfrm>
          <a:prstGeom prst="straightConnector1">
            <a:avLst/>
          </a:prstGeom>
          <a:noFill/>
          <a:ln w="28575" cap="flat" cmpd="sng">
            <a:solidFill>
              <a:srgbClr val="666666"/>
            </a:solidFill>
            <a:prstDash val="solid"/>
            <a:round/>
            <a:headEnd type="none" w="med" len="med"/>
            <a:tailEnd type="triangle" w="med" len="med"/>
          </a:ln>
        </p:spPr>
      </p:cxnSp>
      <p:cxnSp>
        <p:nvCxnSpPr>
          <p:cNvPr id="551" name="Google Shape;551;p36"/>
          <p:cNvCxnSpPr/>
          <p:nvPr/>
        </p:nvCxnSpPr>
        <p:spPr>
          <a:xfrm>
            <a:off x="3794025" y="3029700"/>
            <a:ext cx="0" cy="369000"/>
          </a:xfrm>
          <a:prstGeom prst="straightConnector1">
            <a:avLst/>
          </a:prstGeom>
          <a:noFill/>
          <a:ln w="28575" cap="flat" cmpd="sng">
            <a:solidFill>
              <a:srgbClr val="666666"/>
            </a:solidFill>
            <a:prstDash val="solid"/>
            <a:round/>
            <a:headEnd type="none" w="med" len="med"/>
            <a:tailEnd type="triangle" w="med" len="med"/>
          </a:ln>
        </p:spPr>
      </p:cxnSp>
      <p:sp>
        <p:nvSpPr>
          <p:cNvPr id="552" name="Google Shape;552;p36"/>
          <p:cNvSpPr txBox="1"/>
          <p:nvPr/>
        </p:nvSpPr>
        <p:spPr>
          <a:xfrm>
            <a:off x="1637025" y="2164650"/>
            <a:ext cx="4314000" cy="10323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553" name="Google Shape;553;p36"/>
          <p:cNvGrpSpPr/>
          <p:nvPr/>
        </p:nvGrpSpPr>
        <p:grpSpPr>
          <a:xfrm>
            <a:off x="6532931" y="1536464"/>
            <a:ext cx="2426642" cy="2387848"/>
            <a:chOff x="5678613" y="1403488"/>
            <a:chExt cx="2733937" cy="2754150"/>
          </a:xfrm>
        </p:grpSpPr>
        <p:grpSp>
          <p:nvGrpSpPr>
            <p:cNvPr id="554" name="Google Shape;554;p36"/>
            <p:cNvGrpSpPr/>
            <p:nvPr/>
          </p:nvGrpSpPr>
          <p:grpSpPr>
            <a:xfrm>
              <a:off x="5678613" y="1403488"/>
              <a:ext cx="2733937" cy="2754150"/>
              <a:chOff x="5965563" y="1194663"/>
              <a:chExt cx="2733937" cy="2754150"/>
            </a:xfrm>
          </p:grpSpPr>
          <p:cxnSp>
            <p:nvCxnSpPr>
              <p:cNvPr id="555" name="Google Shape;555;p36"/>
              <p:cNvCxnSpPr>
                <a:stCxn id="556" idx="2"/>
                <a:endCxn id="557" idx="1"/>
              </p:cNvCxnSpPr>
              <p:nvPr/>
            </p:nvCxnSpPr>
            <p:spPr>
              <a:xfrm>
                <a:off x="7388748" y="1661352"/>
                <a:ext cx="737676" cy="774661"/>
              </a:xfrm>
              <a:prstGeom prst="straightConnector1">
                <a:avLst/>
              </a:prstGeom>
              <a:noFill/>
              <a:ln w="28575" cap="flat" cmpd="sng">
                <a:solidFill>
                  <a:srgbClr val="FFAB40"/>
                </a:solidFill>
                <a:prstDash val="dash"/>
                <a:round/>
                <a:headEnd type="none" w="med" len="med"/>
                <a:tailEnd type="diamond" w="med" len="med"/>
              </a:ln>
            </p:spPr>
          </p:cxnSp>
          <p:grpSp>
            <p:nvGrpSpPr>
              <p:cNvPr id="558" name="Google Shape;558;p36"/>
              <p:cNvGrpSpPr/>
              <p:nvPr/>
            </p:nvGrpSpPr>
            <p:grpSpPr>
              <a:xfrm>
                <a:off x="5965563" y="1194663"/>
                <a:ext cx="1813237" cy="2754150"/>
                <a:chOff x="-30612" y="1375150"/>
                <a:chExt cx="1813237" cy="2754150"/>
              </a:xfrm>
            </p:grpSpPr>
            <p:cxnSp>
              <p:nvCxnSpPr>
                <p:cNvPr id="559" name="Google Shape;559;p36"/>
                <p:cNvCxnSpPr>
                  <a:stCxn id="560" idx="5"/>
                  <a:endCxn id="561" idx="1"/>
                </p:cNvCxnSpPr>
                <p:nvPr/>
              </p:nvCxnSpPr>
              <p:spPr>
                <a:xfrm>
                  <a:off x="542463" y="3146126"/>
                  <a:ext cx="485100" cy="547800"/>
                </a:xfrm>
                <a:prstGeom prst="straightConnector1">
                  <a:avLst/>
                </a:prstGeom>
                <a:noFill/>
                <a:ln w="28575" cap="flat" cmpd="sng">
                  <a:solidFill>
                    <a:srgbClr val="3C78D8"/>
                  </a:solidFill>
                  <a:prstDash val="solid"/>
                  <a:round/>
                  <a:headEnd type="none" w="med" len="med"/>
                  <a:tailEnd type="diamond" w="med" len="med"/>
                </a:ln>
              </p:spPr>
            </p:cxnSp>
            <p:sp>
              <p:nvSpPr>
                <p:cNvPr id="562" name="Google Shape;562;p36"/>
                <p:cNvSpPr/>
                <p:nvPr/>
              </p:nvSpPr>
              <p:spPr>
                <a:xfrm>
                  <a:off x="943525" y="1375150"/>
                  <a:ext cx="671400" cy="671400"/>
                </a:xfrm>
                <a:prstGeom prst="ellipse">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 name="Google Shape;563;p36"/>
                <p:cNvCxnSpPr>
                  <a:stCxn id="562" idx="3"/>
                  <a:endCxn id="560" idx="0"/>
                </p:cNvCxnSpPr>
                <p:nvPr/>
              </p:nvCxnSpPr>
              <p:spPr>
                <a:xfrm flipH="1">
                  <a:off x="305049" y="1948226"/>
                  <a:ext cx="736800" cy="624900"/>
                </a:xfrm>
                <a:prstGeom prst="straightConnector1">
                  <a:avLst/>
                </a:prstGeom>
                <a:noFill/>
                <a:ln w="28575" cap="flat" cmpd="sng">
                  <a:solidFill>
                    <a:srgbClr val="FFAB40"/>
                  </a:solidFill>
                  <a:prstDash val="solid"/>
                  <a:round/>
                  <a:headEnd type="none" w="med" len="med"/>
                  <a:tailEnd type="diamond" w="med" len="med"/>
                </a:ln>
              </p:spPr>
            </p:cxnSp>
            <p:sp>
              <p:nvSpPr>
                <p:cNvPr id="560" name="Google Shape;560;p36"/>
                <p:cNvSpPr/>
                <p:nvPr/>
              </p:nvSpPr>
              <p:spPr>
                <a:xfrm>
                  <a:off x="-30612" y="2573050"/>
                  <a:ext cx="671400" cy="671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txBox="1"/>
                <p:nvPr/>
              </p:nvSpPr>
              <p:spPr>
                <a:xfrm>
                  <a:off x="1042922" y="1497138"/>
                  <a:ext cx="6993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VIP</a:t>
                  </a:r>
                  <a:endParaRPr b="1" dirty="0">
                    <a:latin typeface="Oswald"/>
                    <a:ea typeface="Oswald"/>
                    <a:cs typeface="Oswald"/>
                    <a:sym typeface="Oswald"/>
                  </a:endParaRPr>
                </a:p>
              </p:txBody>
            </p:sp>
            <p:sp>
              <p:nvSpPr>
                <p:cNvPr id="564" name="Google Shape;564;p36"/>
                <p:cNvSpPr txBox="1"/>
                <p:nvPr/>
              </p:nvSpPr>
              <p:spPr>
                <a:xfrm>
                  <a:off x="23088" y="2736400"/>
                  <a:ext cx="716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SOM</a:t>
                  </a:r>
                  <a:endParaRPr b="1">
                    <a:latin typeface="Oswald"/>
                    <a:ea typeface="Oswald"/>
                    <a:cs typeface="Oswald"/>
                    <a:sym typeface="Oswald"/>
                  </a:endParaRPr>
                </a:p>
              </p:txBody>
            </p:sp>
            <p:sp>
              <p:nvSpPr>
                <p:cNvPr id="561" name="Google Shape;561;p36"/>
                <p:cNvSpPr/>
                <p:nvPr/>
              </p:nvSpPr>
              <p:spPr>
                <a:xfrm>
                  <a:off x="775825" y="3258400"/>
                  <a:ext cx="1006800" cy="870900"/>
                </a:xfrm>
                <a:prstGeom prst="triangle">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txBox="1"/>
                <p:nvPr/>
              </p:nvSpPr>
              <p:spPr>
                <a:xfrm>
                  <a:off x="1041625" y="3693938"/>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Exc</a:t>
                  </a:r>
                  <a:endParaRPr b="1">
                    <a:latin typeface="Oswald"/>
                    <a:ea typeface="Oswald"/>
                    <a:cs typeface="Oswald"/>
                    <a:sym typeface="Oswald"/>
                  </a:endParaRPr>
                </a:p>
              </p:txBody>
            </p:sp>
          </p:grpSp>
          <p:grpSp>
            <p:nvGrpSpPr>
              <p:cNvPr id="566" name="Google Shape;566;p36"/>
              <p:cNvGrpSpPr/>
              <p:nvPr/>
            </p:nvGrpSpPr>
            <p:grpSpPr>
              <a:xfrm>
                <a:off x="7527100" y="2337688"/>
                <a:ext cx="1172400" cy="1175675"/>
                <a:chOff x="4869150" y="3689313"/>
                <a:chExt cx="1172400" cy="1175675"/>
              </a:xfrm>
            </p:grpSpPr>
            <p:grpSp>
              <p:nvGrpSpPr>
                <p:cNvPr id="567" name="Google Shape;567;p36"/>
                <p:cNvGrpSpPr/>
                <p:nvPr/>
              </p:nvGrpSpPr>
              <p:grpSpPr>
                <a:xfrm>
                  <a:off x="4869150" y="3689313"/>
                  <a:ext cx="1172400" cy="1175675"/>
                  <a:chOff x="4869150" y="3689313"/>
                  <a:chExt cx="1172400" cy="1175675"/>
                </a:xfrm>
              </p:grpSpPr>
              <p:cxnSp>
                <p:nvCxnSpPr>
                  <p:cNvPr id="568" name="Google Shape;568;p36"/>
                  <p:cNvCxnSpPr>
                    <a:endCxn id="561" idx="5"/>
                  </p:cNvCxnSpPr>
                  <p:nvPr/>
                </p:nvCxnSpPr>
                <p:spPr>
                  <a:xfrm flipH="1">
                    <a:off x="4869150" y="3864188"/>
                    <a:ext cx="758700" cy="1000800"/>
                  </a:xfrm>
                  <a:prstGeom prst="straightConnector1">
                    <a:avLst/>
                  </a:prstGeom>
                  <a:noFill/>
                  <a:ln w="28575" cap="flat" cmpd="sng">
                    <a:solidFill>
                      <a:srgbClr val="EA9999"/>
                    </a:solidFill>
                    <a:prstDash val="solid"/>
                    <a:round/>
                    <a:headEnd type="none" w="med" len="med"/>
                    <a:tailEnd type="diamond" w="med" len="med"/>
                  </a:ln>
                </p:spPr>
              </p:cxnSp>
              <p:sp>
                <p:nvSpPr>
                  <p:cNvPr id="557" name="Google Shape;557;p36"/>
                  <p:cNvSpPr/>
                  <p:nvPr/>
                </p:nvSpPr>
                <p:spPr>
                  <a:xfrm>
                    <a:off x="5370150" y="3689313"/>
                    <a:ext cx="671400" cy="6714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6"/>
                <p:cNvSpPr txBox="1"/>
                <p:nvPr/>
              </p:nvSpPr>
              <p:spPr>
                <a:xfrm>
                  <a:off x="5544450" y="3852663"/>
                  <a:ext cx="475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PV</a:t>
                  </a:r>
                  <a:endParaRPr b="1">
                    <a:latin typeface="Oswald"/>
                    <a:ea typeface="Oswald"/>
                    <a:cs typeface="Oswald"/>
                    <a:sym typeface="Oswald"/>
                  </a:endParaRPr>
                </a:p>
              </p:txBody>
            </p:sp>
          </p:grpSp>
        </p:grpSp>
        <p:cxnSp>
          <p:nvCxnSpPr>
            <p:cNvPr id="570" name="Google Shape;570;p36"/>
            <p:cNvCxnSpPr>
              <a:stCxn id="562" idx="4"/>
              <a:endCxn id="561" idx="0"/>
            </p:cNvCxnSpPr>
            <p:nvPr/>
          </p:nvCxnSpPr>
          <p:spPr>
            <a:xfrm>
              <a:off x="6988450" y="2074888"/>
              <a:ext cx="0" cy="1211700"/>
            </a:xfrm>
            <a:prstGeom prst="straightConnector1">
              <a:avLst/>
            </a:prstGeom>
            <a:noFill/>
            <a:ln w="28575" cap="flat" cmpd="sng">
              <a:solidFill>
                <a:srgbClr val="FFAB40"/>
              </a:solidFill>
              <a:prstDash val="dash"/>
              <a:round/>
              <a:headEnd type="none" w="med" len="med"/>
              <a:tailEnd type="diamond" w="med" len="med"/>
            </a:ln>
          </p:spPr>
        </p:cxnSp>
      </p:grpSp>
      <p:sp>
        <p:nvSpPr>
          <p:cNvPr id="571" name="Google Shape;571;p36"/>
          <p:cNvSpPr/>
          <p:nvPr/>
        </p:nvSpPr>
        <p:spPr>
          <a:xfrm>
            <a:off x="6978150" y="935188"/>
            <a:ext cx="413316" cy="572724"/>
          </a:xfrm>
          <a:prstGeom prst="lightningBol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7"/>
          <p:cNvSpPr txBox="1">
            <a:spLocks noGrp="1"/>
          </p:cNvSpPr>
          <p:nvPr>
            <p:ph type="title"/>
          </p:nvPr>
        </p:nvSpPr>
        <p:spPr>
          <a:xfrm>
            <a:off x="311700" y="445025"/>
            <a:ext cx="40361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VIP activation</a:t>
            </a:r>
            <a:endParaRPr>
              <a:latin typeface="Oswald"/>
              <a:ea typeface="Oswald"/>
              <a:cs typeface="Oswald"/>
              <a:sym typeface="Oswald"/>
            </a:endParaRPr>
          </a:p>
        </p:txBody>
      </p:sp>
      <p:pic>
        <p:nvPicPr>
          <p:cNvPr id="578" name="Google Shape;578;p37"/>
          <p:cNvPicPr preferRelativeResize="0"/>
          <p:nvPr/>
        </p:nvPicPr>
        <p:blipFill>
          <a:blip r:embed="rId3">
            <a:alphaModFix/>
          </a:blip>
          <a:stretch>
            <a:fillRect/>
          </a:stretch>
        </p:blipFill>
        <p:spPr>
          <a:xfrm>
            <a:off x="-76200" y="1170125"/>
            <a:ext cx="5157728" cy="3537126"/>
          </a:xfrm>
          <a:prstGeom prst="rect">
            <a:avLst/>
          </a:prstGeom>
          <a:noFill/>
          <a:ln>
            <a:noFill/>
          </a:ln>
        </p:spPr>
      </p:pic>
      <p:grpSp>
        <p:nvGrpSpPr>
          <p:cNvPr id="2" name="Group 1"/>
          <p:cNvGrpSpPr/>
          <p:nvPr/>
        </p:nvGrpSpPr>
        <p:grpSpPr>
          <a:xfrm>
            <a:off x="4572000" y="1170125"/>
            <a:ext cx="4789855" cy="3948994"/>
            <a:chOff x="4572000" y="1170125"/>
            <a:chExt cx="4789855" cy="3948994"/>
          </a:xfrm>
        </p:grpSpPr>
        <p:grpSp>
          <p:nvGrpSpPr>
            <p:cNvPr id="579" name="Google Shape;579;p37"/>
            <p:cNvGrpSpPr/>
            <p:nvPr/>
          </p:nvGrpSpPr>
          <p:grpSpPr>
            <a:xfrm>
              <a:off x="4572000" y="1170125"/>
              <a:ext cx="4789855" cy="3948994"/>
              <a:chOff x="4572000" y="1170125"/>
              <a:chExt cx="4789855" cy="3948994"/>
            </a:xfrm>
          </p:grpSpPr>
          <p:grpSp>
            <p:nvGrpSpPr>
              <p:cNvPr id="580" name="Google Shape;580;p37"/>
              <p:cNvGrpSpPr/>
              <p:nvPr/>
            </p:nvGrpSpPr>
            <p:grpSpPr>
              <a:xfrm>
                <a:off x="4572000" y="1170125"/>
                <a:ext cx="4789855" cy="3948994"/>
                <a:chOff x="4572000" y="1170125"/>
                <a:chExt cx="4789855" cy="3948994"/>
              </a:xfrm>
            </p:grpSpPr>
            <p:pic>
              <p:nvPicPr>
                <p:cNvPr id="581" name="Google Shape;581;p37"/>
                <p:cNvPicPr preferRelativeResize="0"/>
                <p:nvPr/>
              </p:nvPicPr>
              <p:blipFill>
                <a:blip r:embed="rId4">
                  <a:alphaModFix/>
                </a:blip>
                <a:stretch>
                  <a:fillRect/>
                </a:stretch>
              </p:blipFill>
              <p:spPr>
                <a:xfrm>
                  <a:off x="4572000" y="1170125"/>
                  <a:ext cx="4789855" cy="3537124"/>
                </a:xfrm>
                <a:prstGeom prst="rect">
                  <a:avLst/>
                </a:prstGeom>
                <a:noFill/>
                <a:ln>
                  <a:noFill/>
                </a:ln>
              </p:spPr>
            </p:pic>
            <p:sp>
              <p:nvSpPr>
                <p:cNvPr id="582" name="Google Shape;582;p37"/>
                <p:cNvSpPr txBox="1"/>
                <p:nvPr/>
              </p:nvSpPr>
              <p:spPr>
                <a:xfrm>
                  <a:off x="6666614" y="4785219"/>
                  <a:ext cx="2318936"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rho = 0.51,  p = 1.08e-28</a:t>
                  </a:r>
                  <a:endParaRPr dirty="0">
                    <a:latin typeface="Oswald"/>
                    <a:ea typeface="Oswald"/>
                    <a:cs typeface="Oswald"/>
                    <a:sym typeface="Oswald"/>
                  </a:endParaRPr>
                </a:p>
              </p:txBody>
            </p:sp>
            <p:sp>
              <p:nvSpPr>
                <p:cNvPr id="583" name="Google Shape;583;p37"/>
                <p:cNvSpPr txBox="1"/>
                <p:nvPr/>
              </p:nvSpPr>
              <p:spPr>
                <a:xfrm>
                  <a:off x="5453449" y="2141850"/>
                  <a:ext cx="1459777" cy="3339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y = 0.04 + 0.34x</a:t>
                  </a:r>
                  <a:endParaRPr>
                    <a:latin typeface="Oswald"/>
                    <a:ea typeface="Oswald"/>
                    <a:cs typeface="Oswald"/>
                    <a:sym typeface="Oswald"/>
                  </a:endParaRPr>
                </a:p>
              </p:txBody>
            </p:sp>
          </p:grpSp>
          <p:cxnSp>
            <p:nvCxnSpPr>
              <p:cNvPr id="584" name="Google Shape;584;p37"/>
              <p:cNvCxnSpPr>
                <a:stCxn id="583" idx="2"/>
              </p:cNvCxnSpPr>
              <p:nvPr/>
            </p:nvCxnSpPr>
            <p:spPr>
              <a:xfrm>
                <a:off x="6183338" y="2475750"/>
                <a:ext cx="51912" cy="547500"/>
              </a:xfrm>
              <a:prstGeom prst="straightConnector1">
                <a:avLst/>
              </a:prstGeom>
              <a:noFill/>
              <a:ln w="9525" cap="flat" cmpd="sng">
                <a:solidFill>
                  <a:schemeClr val="dk2"/>
                </a:solidFill>
                <a:prstDash val="solid"/>
                <a:round/>
                <a:headEnd type="none" w="med" len="med"/>
                <a:tailEnd type="triangle" w="med" len="med"/>
              </a:ln>
            </p:spPr>
          </p:cxnSp>
        </p:grpSp>
        <p:cxnSp>
          <p:nvCxnSpPr>
            <p:cNvPr id="585" name="Google Shape;585;p37"/>
            <p:cNvCxnSpPr/>
            <p:nvPr/>
          </p:nvCxnSpPr>
          <p:spPr>
            <a:xfrm flipH="1">
              <a:off x="5211475" y="2875175"/>
              <a:ext cx="3683400" cy="6900"/>
            </a:xfrm>
            <a:prstGeom prst="straightConnector1">
              <a:avLst/>
            </a:prstGeom>
            <a:noFill/>
            <a:ln w="9525" cap="flat" cmpd="sng">
              <a:solidFill>
                <a:srgbClr val="CCCCCC"/>
              </a:solidFill>
              <a:prstDash val="solid"/>
              <a:round/>
              <a:headEnd type="none" w="med" len="med"/>
              <a:tailEnd type="none" w="med" len="med"/>
            </a:ln>
          </p:spPr>
        </p:cxnSp>
        <p:cxnSp>
          <p:nvCxnSpPr>
            <p:cNvPr id="586" name="Google Shape;586;p37"/>
            <p:cNvCxnSpPr/>
            <p:nvPr/>
          </p:nvCxnSpPr>
          <p:spPr>
            <a:xfrm rot="10800000">
              <a:off x="7043175" y="1481225"/>
              <a:ext cx="0" cy="2855100"/>
            </a:xfrm>
            <a:prstGeom prst="straightConnector1">
              <a:avLst/>
            </a:prstGeom>
            <a:noFill/>
            <a:ln w="9525" cap="flat" cmpd="sng">
              <a:solidFill>
                <a:srgbClr val="CCCCCC"/>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VIP activation - spontaneous</a:t>
            </a:r>
            <a:endParaRPr>
              <a:latin typeface="Oswald"/>
              <a:ea typeface="Oswald"/>
              <a:cs typeface="Oswald"/>
              <a:sym typeface="Oswald"/>
            </a:endParaRPr>
          </a:p>
        </p:txBody>
      </p:sp>
      <p:pic>
        <p:nvPicPr>
          <p:cNvPr id="593" name="Google Shape;593;p38"/>
          <p:cNvPicPr preferRelativeResize="0"/>
          <p:nvPr/>
        </p:nvPicPr>
        <p:blipFill>
          <a:blip r:embed="rId3">
            <a:alphaModFix/>
          </a:blip>
          <a:stretch>
            <a:fillRect/>
          </a:stretch>
        </p:blipFill>
        <p:spPr>
          <a:xfrm>
            <a:off x="-152400" y="970225"/>
            <a:ext cx="6420469" cy="4020874"/>
          </a:xfrm>
          <a:prstGeom prst="rect">
            <a:avLst/>
          </a:prstGeom>
          <a:noFill/>
          <a:ln>
            <a:noFill/>
          </a:ln>
        </p:spPr>
      </p:pic>
      <p:sp>
        <p:nvSpPr>
          <p:cNvPr id="594" name="Google Shape;594;p38"/>
          <p:cNvSpPr txBox="1"/>
          <p:nvPr/>
        </p:nvSpPr>
        <p:spPr>
          <a:xfrm>
            <a:off x="7022225" y="665225"/>
            <a:ext cx="1165200" cy="2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Laser ON</a:t>
            </a:r>
            <a:endParaRPr i="1">
              <a:latin typeface="Oswald"/>
              <a:ea typeface="Oswald"/>
              <a:cs typeface="Oswald"/>
              <a:sym typeface="Oswald"/>
            </a:endParaRPr>
          </a:p>
        </p:txBody>
      </p:sp>
      <p:pic>
        <p:nvPicPr>
          <p:cNvPr id="595" name="Google Shape;595;p38"/>
          <p:cNvPicPr preferRelativeResize="0"/>
          <p:nvPr/>
        </p:nvPicPr>
        <p:blipFill>
          <a:blip r:embed="rId4">
            <a:alphaModFix/>
          </a:blip>
          <a:stretch>
            <a:fillRect/>
          </a:stretch>
        </p:blipFill>
        <p:spPr>
          <a:xfrm>
            <a:off x="6420474" y="1017725"/>
            <a:ext cx="2279524" cy="2133525"/>
          </a:xfrm>
          <a:prstGeom prst="rect">
            <a:avLst/>
          </a:prstGeom>
          <a:noFill/>
          <a:ln>
            <a:noFill/>
          </a:ln>
        </p:spPr>
      </p:pic>
      <p:pic>
        <p:nvPicPr>
          <p:cNvPr id="596" name="Google Shape;596;p38"/>
          <p:cNvPicPr preferRelativeResize="0"/>
          <p:nvPr/>
        </p:nvPicPr>
        <p:blipFill>
          <a:blip r:embed="rId5">
            <a:alphaModFix/>
          </a:blip>
          <a:stretch>
            <a:fillRect/>
          </a:stretch>
        </p:blipFill>
        <p:spPr>
          <a:xfrm>
            <a:off x="6420475" y="3081300"/>
            <a:ext cx="2279524" cy="2062201"/>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VIP activation - evoked</a:t>
            </a:r>
            <a:endParaRPr>
              <a:latin typeface="Oswald"/>
              <a:ea typeface="Oswald"/>
              <a:cs typeface="Oswald"/>
              <a:sym typeface="Oswald"/>
            </a:endParaRPr>
          </a:p>
        </p:txBody>
      </p:sp>
      <p:pic>
        <p:nvPicPr>
          <p:cNvPr id="603" name="Google Shape;603;p39"/>
          <p:cNvPicPr preferRelativeResize="0"/>
          <p:nvPr/>
        </p:nvPicPr>
        <p:blipFill>
          <a:blip r:embed="rId3">
            <a:alphaModFix/>
          </a:blip>
          <a:stretch>
            <a:fillRect/>
          </a:stretch>
        </p:blipFill>
        <p:spPr>
          <a:xfrm>
            <a:off x="-152400" y="963900"/>
            <a:ext cx="6486525" cy="4027199"/>
          </a:xfrm>
          <a:prstGeom prst="rect">
            <a:avLst/>
          </a:prstGeom>
          <a:noFill/>
          <a:ln>
            <a:noFill/>
          </a:ln>
        </p:spPr>
      </p:pic>
      <p:pic>
        <p:nvPicPr>
          <p:cNvPr id="604" name="Google Shape;604;p39"/>
          <p:cNvPicPr preferRelativeResize="0"/>
          <p:nvPr/>
        </p:nvPicPr>
        <p:blipFill rotWithShape="1">
          <a:blip r:embed="rId4">
            <a:alphaModFix/>
          </a:blip>
          <a:srcRect r="24419"/>
          <a:stretch/>
        </p:blipFill>
        <p:spPr>
          <a:xfrm>
            <a:off x="7296150" y="2762979"/>
            <a:ext cx="1638300" cy="1847121"/>
          </a:xfrm>
          <a:prstGeom prst="rect">
            <a:avLst/>
          </a:prstGeom>
          <a:noFill/>
          <a:ln>
            <a:noFill/>
          </a:ln>
        </p:spPr>
      </p:pic>
      <p:grpSp>
        <p:nvGrpSpPr>
          <p:cNvPr id="605" name="Google Shape;605;p39"/>
          <p:cNvGrpSpPr/>
          <p:nvPr/>
        </p:nvGrpSpPr>
        <p:grpSpPr>
          <a:xfrm>
            <a:off x="5601155" y="590550"/>
            <a:ext cx="3314245" cy="2079350"/>
            <a:chOff x="5829755" y="590550"/>
            <a:chExt cx="3314245" cy="2079350"/>
          </a:xfrm>
        </p:grpSpPr>
        <p:pic>
          <p:nvPicPr>
            <p:cNvPr id="606" name="Google Shape;606;p39"/>
            <p:cNvPicPr preferRelativeResize="0"/>
            <p:nvPr/>
          </p:nvPicPr>
          <p:blipFill rotWithShape="1">
            <a:blip r:embed="rId5">
              <a:alphaModFix/>
            </a:blip>
            <a:srcRect r="25672"/>
            <a:stretch/>
          </p:blipFill>
          <p:spPr>
            <a:xfrm>
              <a:off x="5829755" y="866775"/>
              <a:ext cx="1603096" cy="1755500"/>
            </a:xfrm>
            <a:prstGeom prst="rect">
              <a:avLst/>
            </a:prstGeom>
            <a:noFill/>
            <a:ln>
              <a:noFill/>
            </a:ln>
          </p:spPr>
        </p:pic>
        <p:pic>
          <p:nvPicPr>
            <p:cNvPr id="607" name="Google Shape;607;p39"/>
            <p:cNvPicPr preferRelativeResize="0"/>
            <p:nvPr/>
          </p:nvPicPr>
          <p:blipFill rotWithShape="1">
            <a:blip r:embed="rId6">
              <a:alphaModFix/>
            </a:blip>
            <a:srcRect r="26117"/>
            <a:stretch/>
          </p:blipFill>
          <p:spPr>
            <a:xfrm>
              <a:off x="7464050" y="819150"/>
              <a:ext cx="1679950" cy="1850750"/>
            </a:xfrm>
            <a:prstGeom prst="rect">
              <a:avLst/>
            </a:prstGeom>
            <a:noFill/>
            <a:ln>
              <a:noFill/>
            </a:ln>
          </p:spPr>
        </p:pic>
        <p:sp>
          <p:nvSpPr>
            <p:cNvPr id="608" name="Google Shape;608;p39"/>
            <p:cNvSpPr txBox="1"/>
            <p:nvPr/>
          </p:nvSpPr>
          <p:spPr>
            <a:xfrm>
              <a:off x="5981700" y="590550"/>
              <a:ext cx="1603200" cy="2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Laser OFF</a:t>
              </a:r>
              <a:endParaRPr i="1">
                <a:latin typeface="Oswald"/>
                <a:ea typeface="Oswald"/>
                <a:cs typeface="Oswald"/>
                <a:sym typeface="Oswald"/>
              </a:endParaRPr>
            </a:p>
          </p:txBody>
        </p:sp>
        <p:sp>
          <p:nvSpPr>
            <p:cNvPr id="609" name="Google Shape;609;p39"/>
            <p:cNvSpPr txBox="1"/>
            <p:nvPr/>
          </p:nvSpPr>
          <p:spPr>
            <a:xfrm>
              <a:off x="7654825" y="590550"/>
              <a:ext cx="1165200" cy="2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Laser ON</a:t>
              </a:r>
              <a:endParaRPr i="1">
                <a:latin typeface="Oswald"/>
                <a:ea typeface="Oswald"/>
                <a:cs typeface="Oswald"/>
                <a:sym typeface="Oswald"/>
              </a:endParaRPr>
            </a:p>
          </p:txBody>
        </p:sp>
      </p:grpSp>
      <p:pic>
        <p:nvPicPr>
          <p:cNvPr id="610" name="Google Shape;610;p39"/>
          <p:cNvPicPr preferRelativeResize="0"/>
          <p:nvPr/>
        </p:nvPicPr>
        <p:blipFill rotWithShape="1">
          <a:blip r:embed="rId7">
            <a:alphaModFix/>
          </a:blip>
          <a:srcRect r="26002"/>
          <a:stretch/>
        </p:blipFill>
        <p:spPr>
          <a:xfrm>
            <a:off x="5657850" y="2723465"/>
            <a:ext cx="1638300" cy="1886635"/>
          </a:xfrm>
          <a:prstGeom prst="rect">
            <a:avLst/>
          </a:prstGeom>
          <a:noFill/>
          <a:ln>
            <a:noFill/>
          </a:ln>
        </p:spPr>
      </p:pic>
      <p:sp>
        <p:nvSpPr>
          <p:cNvPr id="611" name="Google Shape;611;p39"/>
          <p:cNvSpPr txBox="1"/>
          <p:nvPr/>
        </p:nvSpPr>
        <p:spPr>
          <a:xfrm>
            <a:off x="5479025" y="934075"/>
            <a:ext cx="688200" cy="2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L4</a:t>
            </a:r>
            <a:endParaRPr>
              <a:latin typeface="Oswald"/>
              <a:ea typeface="Oswald"/>
              <a:cs typeface="Oswald"/>
              <a:sym typeface="Oswald"/>
            </a:endParaRPr>
          </a:p>
        </p:txBody>
      </p:sp>
      <p:sp>
        <p:nvSpPr>
          <p:cNvPr id="612" name="Google Shape;612;p39"/>
          <p:cNvSpPr txBox="1"/>
          <p:nvPr/>
        </p:nvSpPr>
        <p:spPr>
          <a:xfrm>
            <a:off x="5538025" y="2778450"/>
            <a:ext cx="688200" cy="2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L6</a:t>
            </a:r>
            <a:endParaRPr>
              <a:latin typeface="Oswald"/>
              <a:ea typeface="Oswald"/>
              <a:cs typeface="Oswald"/>
              <a:sym typeface="Oswald"/>
            </a:endParaRPr>
          </a:p>
        </p:txBody>
      </p:sp>
      <p:sp>
        <p:nvSpPr>
          <p:cNvPr id="2" name="Rectangle 1"/>
          <p:cNvSpPr/>
          <p:nvPr/>
        </p:nvSpPr>
        <p:spPr>
          <a:xfrm>
            <a:off x="7415975" y="4145063"/>
            <a:ext cx="143631" cy="465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VIP activation - evoked</a:t>
            </a:r>
            <a:endParaRPr>
              <a:latin typeface="Oswald"/>
              <a:ea typeface="Oswald"/>
              <a:cs typeface="Oswald"/>
              <a:sym typeface="Oswald"/>
            </a:endParaRPr>
          </a:p>
        </p:txBody>
      </p:sp>
      <p:pic>
        <p:nvPicPr>
          <p:cNvPr id="619" name="Google Shape;619;p40"/>
          <p:cNvPicPr preferRelativeResize="0"/>
          <p:nvPr/>
        </p:nvPicPr>
        <p:blipFill>
          <a:blip r:embed="rId3">
            <a:alphaModFix/>
          </a:blip>
          <a:stretch>
            <a:fillRect/>
          </a:stretch>
        </p:blipFill>
        <p:spPr>
          <a:xfrm>
            <a:off x="152400" y="1170125"/>
            <a:ext cx="5524954" cy="3820977"/>
          </a:xfrm>
          <a:prstGeom prst="rect">
            <a:avLst/>
          </a:prstGeom>
          <a:noFill/>
          <a:ln>
            <a:noFill/>
          </a:ln>
        </p:spPr>
      </p:pic>
      <p:pic>
        <p:nvPicPr>
          <p:cNvPr id="620" name="Google Shape;620;p40"/>
          <p:cNvPicPr preferRelativeResize="0"/>
          <p:nvPr/>
        </p:nvPicPr>
        <p:blipFill rotWithShape="1">
          <a:blip r:embed="rId4">
            <a:alphaModFix/>
          </a:blip>
          <a:srcRect r="24419"/>
          <a:stretch/>
        </p:blipFill>
        <p:spPr>
          <a:xfrm>
            <a:off x="7296150" y="2762979"/>
            <a:ext cx="1638300" cy="1847121"/>
          </a:xfrm>
          <a:prstGeom prst="rect">
            <a:avLst/>
          </a:prstGeom>
          <a:noFill/>
          <a:ln>
            <a:noFill/>
          </a:ln>
        </p:spPr>
      </p:pic>
      <p:grpSp>
        <p:nvGrpSpPr>
          <p:cNvPr id="621" name="Google Shape;621;p40"/>
          <p:cNvGrpSpPr/>
          <p:nvPr/>
        </p:nvGrpSpPr>
        <p:grpSpPr>
          <a:xfrm>
            <a:off x="5601155" y="590550"/>
            <a:ext cx="3314245" cy="2079350"/>
            <a:chOff x="5829755" y="590550"/>
            <a:chExt cx="3314245" cy="2079350"/>
          </a:xfrm>
        </p:grpSpPr>
        <p:pic>
          <p:nvPicPr>
            <p:cNvPr id="622" name="Google Shape;622;p40"/>
            <p:cNvPicPr preferRelativeResize="0"/>
            <p:nvPr/>
          </p:nvPicPr>
          <p:blipFill rotWithShape="1">
            <a:blip r:embed="rId5">
              <a:alphaModFix/>
            </a:blip>
            <a:srcRect r="25672"/>
            <a:stretch/>
          </p:blipFill>
          <p:spPr>
            <a:xfrm>
              <a:off x="5829755" y="866775"/>
              <a:ext cx="1603096" cy="1755500"/>
            </a:xfrm>
            <a:prstGeom prst="rect">
              <a:avLst/>
            </a:prstGeom>
            <a:noFill/>
            <a:ln>
              <a:noFill/>
            </a:ln>
          </p:spPr>
        </p:pic>
        <p:pic>
          <p:nvPicPr>
            <p:cNvPr id="623" name="Google Shape;623;p40"/>
            <p:cNvPicPr preferRelativeResize="0"/>
            <p:nvPr/>
          </p:nvPicPr>
          <p:blipFill rotWithShape="1">
            <a:blip r:embed="rId6">
              <a:alphaModFix/>
            </a:blip>
            <a:srcRect r="26117"/>
            <a:stretch/>
          </p:blipFill>
          <p:spPr>
            <a:xfrm>
              <a:off x="7464050" y="819150"/>
              <a:ext cx="1679950" cy="1850750"/>
            </a:xfrm>
            <a:prstGeom prst="rect">
              <a:avLst/>
            </a:prstGeom>
            <a:noFill/>
            <a:ln>
              <a:noFill/>
            </a:ln>
          </p:spPr>
        </p:pic>
        <p:sp>
          <p:nvSpPr>
            <p:cNvPr id="624" name="Google Shape;624;p40"/>
            <p:cNvSpPr txBox="1"/>
            <p:nvPr/>
          </p:nvSpPr>
          <p:spPr>
            <a:xfrm>
              <a:off x="5981700" y="590550"/>
              <a:ext cx="1603200" cy="2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Laser OFF</a:t>
              </a:r>
              <a:endParaRPr i="1">
                <a:latin typeface="Oswald"/>
                <a:ea typeface="Oswald"/>
                <a:cs typeface="Oswald"/>
                <a:sym typeface="Oswald"/>
              </a:endParaRPr>
            </a:p>
          </p:txBody>
        </p:sp>
        <p:sp>
          <p:nvSpPr>
            <p:cNvPr id="625" name="Google Shape;625;p40"/>
            <p:cNvSpPr txBox="1"/>
            <p:nvPr/>
          </p:nvSpPr>
          <p:spPr>
            <a:xfrm>
              <a:off x="7654825" y="590550"/>
              <a:ext cx="1165200" cy="2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Laser ON</a:t>
              </a:r>
              <a:endParaRPr i="1">
                <a:latin typeface="Oswald"/>
                <a:ea typeface="Oswald"/>
                <a:cs typeface="Oswald"/>
                <a:sym typeface="Oswald"/>
              </a:endParaRPr>
            </a:p>
          </p:txBody>
        </p:sp>
      </p:grpSp>
      <p:pic>
        <p:nvPicPr>
          <p:cNvPr id="626" name="Google Shape;626;p40"/>
          <p:cNvPicPr preferRelativeResize="0"/>
          <p:nvPr/>
        </p:nvPicPr>
        <p:blipFill rotWithShape="1">
          <a:blip r:embed="rId7">
            <a:alphaModFix/>
          </a:blip>
          <a:srcRect r="26002"/>
          <a:stretch/>
        </p:blipFill>
        <p:spPr>
          <a:xfrm>
            <a:off x="5657850" y="2723465"/>
            <a:ext cx="1638300" cy="1886635"/>
          </a:xfrm>
          <a:prstGeom prst="rect">
            <a:avLst/>
          </a:prstGeom>
          <a:noFill/>
          <a:ln>
            <a:noFill/>
          </a:ln>
        </p:spPr>
      </p:pic>
      <p:sp>
        <p:nvSpPr>
          <p:cNvPr id="627" name="Google Shape;627;p40"/>
          <p:cNvSpPr txBox="1"/>
          <p:nvPr/>
        </p:nvSpPr>
        <p:spPr>
          <a:xfrm>
            <a:off x="5479025" y="934075"/>
            <a:ext cx="688200" cy="2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L4</a:t>
            </a:r>
            <a:endParaRPr>
              <a:latin typeface="Oswald"/>
              <a:ea typeface="Oswald"/>
              <a:cs typeface="Oswald"/>
              <a:sym typeface="Oswald"/>
            </a:endParaRPr>
          </a:p>
        </p:txBody>
      </p:sp>
      <p:sp>
        <p:nvSpPr>
          <p:cNvPr id="628" name="Google Shape;628;p40"/>
          <p:cNvSpPr txBox="1"/>
          <p:nvPr/>
        </p:nvSpPr>
        <p:spPr>
          <a:xfrm>
            <a:off x="5538025" y="2778450"/>
            <a:ext cx="688200" cy="2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L6</a:t>
            </a:r>
            <a:endParaRPr>
              <a:latin typeface="Oswald"/>
              <a:ea typeface="Oswald"/>
              <a:cs typeface="Oswald"/>
              <a:sym typeface="Oswald"/>
            </a:endParaRPr>
          </a:p>
        </p:txBody>
      </p:sp>
      <p:sp>
        <p:nvSpPr>
          <p:cNvPr id="13" name="Rectangle 12"/>
          <p:cNvSpPr/>
          <p:nvPr/>
        </p:nvSpPr>
        <p:spPr>
          <a:xfrm>
            <a:off x="7415975" y="4145063"/>
            <a:ext cx="143631" cy="465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057400" y="1179775"/>
            <a:ext cx="1828800" cy="2640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Modulation by VIP - Summary </a:t>
            </a:r>
            <a:endParaRPr>
              <a:latin typeface="Oswald"/>
              <a:ea typeface="Oswald"/>
              <a:cs typeface="Oswald"/>
              <a:sym typeface="Oswald"/>
            </a:endParaRPr>
          </a:p>
        </p:txBody>
      </p:sp>
      <p:sp>
        <p:nvSpPr>
          <p:cNvPr id="635" name="Google Shape;63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Font typeface="Oswald"/>
              <a:buChar char="●"/>
            </a:pPr>
            <a:r>
              <a:rPr lang="en" sz="2400">
                <a:latin typeface="Oswald"/>
                <a:ea typeface="Oswald"/>
                <a:cs typeface="Oswald"/>
                <a:sym typeface="Oswald"/>
              </a:rPr>
              <a:t>VIP activation produces diverse distributed effects on all cortical neurons</a:t>
            </a:r>
            <a:endParaRPr sz="2400">
              <a:latin typeface="Oswald"/>
              <a:ea typeface="Oswald"/>
              <a:cs typeface="Oswald"/>
              <a:sym typeface="Oswald"/>
            </a:endParaRPr>
          </a:p>
          <a:p>
            <a:pPr marL="457200" lvl="0" indent="-381000" algn="l" rtl="0">
              <a:spcBef>
                <a:spcPts val="0"/>
              </a:spcBef>
              <a:spcAft>
                <a:spcPts val="0"/>
              </a:spcAft>
              <a:buSzPts val="2400"/>
              <a:buFont typeface="Oswald"/>
              <a:buChar char="●"/>
            </a:pPr>
            <a:r>
              <a:rPr lang="en" sz="2400">
                <a:latin typeface="Oswald"/>
                <a:ea typeface="Oswald"/>
                <a:cs typeface="Oswald"/>
                <a:sym typeface="Oswald"/>
              </a:rPr>
              <a:t>Overall, VIP activation leads to disinhibition of spontaneous and evoked activity</a:t>
            </a:r>
            <a:endParaRPr sz="2400">
              <a:latin typeface="Oswald"/>
              <a:ea typeface="Oswald"/>
              <a:cs typeface="Oswald"/>
              <a:sym typeface="Oswald"/>
            </a:endParaRPr>
          </a:p>
          <a:p>
            <a:pPr marL="457200" lvl="0" indent="-381000" algn="l" rtl="0">
              <a:spcBef>
                <a:spcPts val="0"/>
              </a:spcBef>
              <a:spcAft>
                <a:spcPts val="0"/>
              </a:spcAft>
              <a:buSzPts val="2400"/>
              <a:buFont typeface="Oswald"/>
              <a:buChar char="●"/>
            </a:pPr>
            <a:r>
              <a:rPr lang="en" sz="2400">
                <a:latin typeface="Oswald"/>
                <a:ea typeface="Oswald"/>
                <a:cs typeface="Oswald"/>
                <a:sym typeface="Oswald"/>
              </a:rPr>
              <a:t>The strongest disinhibitory effect is seen in infragranular layers</a:t>
            </a:r>
            <a:endParaRPr sz="2400">
              <a:latin typeface="Oswald"/>
              <a:ea typeface="Oswald"/>
              <a:cs typeface="Oswald"/>
              <a:sym typeface="Oswald"/>
            </a:endParaRPr>
          </a:p>
          <a:p>
            <a:pPr marL="457200" lvl="0" indent="0" algn="l" rtl="0">
              <a:spcBef>
                <a:spcPts val="1600"/>
              </a:spcBef>
              <a:spcAft>
                <a:spcPts val="1600"/>
              </a:spcAft>
              <a:buNone/>
            </a:pPr>
            <a:endParaRPr sz="2400">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
                                            <p:txEl>
                                              <p:pRg st="0" end="0"/>
                                            </p:txEl>
                                          </p:spTgt>
                                        </p:tgtEl>
                                        <p:attrNameLst>
                                          <p:attrName>style.visibility</p:attrName>
                                        </p:attrNameLst>
                                      </p:cBhvr>
                                      <p:to>
                                        <p:strVal val="visible"/>
                                      </p:to>
                                    </p:set>
                                    <p:animEffect transition="in" filter="fade">
                                      <p:cBhvr>
                                        <p:cTn id="7" dur="1000"/>
                                        <p:tgtEl>
                                          <p:spTgt spid="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5">
                                            <p:txEl>
                                              <p:pRg st="1" end="1"/>
                                            </p:txEl>
                                          </p:spTgt>
                                        </p:tgtEl>
                                        <p:attrNameLst>
                                          <p:attrName>style.visibility</p:attrName>
                                        </p:attrNameLst>
                                      </p:cBhvr>
                                      <p:to>
                                        <p:strVal val="visible"/>
                                      </p:to>
                                    </p:set>
                                    <p:animEffect transition="in" filter="fade">
                                      <p:cBhvr>
                                        <p:cTn id="12" dur="1000"/>
                                        <p:tgtEl>
                                          <p:spTgt spid="6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5">
                                            <p:txEl>
                                              <p:pRg st="2" end="2"/>
                                            </p:txEl>
                                          </p:spTgt>
                                        </p:tgtEl>
                                        <p:attrNameLst>
                                          <p:attrName>style.visibility</p:attrName>
                                        </p:attrNameLst>
                                      </p:cBhvr>
                                      <p:to>
                                        <p:strVal val="visible"/>
                                      </p:to>
                                    </p:set>
                                    <p:animEffect transition="in" filter="fade">
                                      <p:cBhvr>
                                        <p:cTn id="17" dur="1000"/>
                                        <p:tgtEl>
                                          <p:spTgt spid="6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5">
                                            <p:txEl>
                                              <p:pRg st="3" end="3"/>
                                            </p:txEl>
                                          </p:spTgt>
                                        </p:tgtEl>
                                        <p:attrNameLst>
                                          <p:attrName>style.visibility</p:attrName>
                                        </p:attrNameLst>
                                      </p:cBhvr>
                                      <p:to>
                                        <p:strVal val="visible"/>
                                      </p:to>
                                    </p:set>
                                    <p:animEffect transition="in" filter="fade">
                                      <p:cBhvr>
                                        <p:cTn id="22" dur="1000"/>
                                        <p:tgtEl>
                                          <p:spTgt spid="6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16" name="Group 15"/>
          <p:cNvGrpSpPr/>
          <p:nvPr/>
        </p:nvGrpSpPr>
        <p:grpSpPr>
          <a:xfrm>
            <a:off x="4839998" y="1031859"/>
            <a:ext cx="3738300" cy="2651665"/>
            <a:chOff x="5585525" y="1367085"/>
            <a:chExt cx="3738300" cy="2651665"/>
          </a:xfrm>
        </p:grpSpPr>
        <p:sp>
          <p:nvSpPr>
            <p:cNvPr id="73" name="Google Shape;73;p15"/>
            <p:cNvSpPr txBox="1"/>
            <p:nvPr/>
          </p:nvSpPr>
          <p:spPr>
            <a:xfrm>
              <a:off x="5585525" y="1367085"/>
              <a:ext cx="22947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err="1">
                  <a:latin typeface="Oswald"/>
                  <a:ea typeface="Oswald"/>
                  <a:cs typeface="Oswald"/>
                  <a:sym typeface="Oswald"/>
                </a:rPr>
                <a:t>Cortico</a:t>
              </a:r>
              <a:r>
                <a:rPr lang="en" i="1" dirty="0">
                  <a:latin typeface="Oswald"/>
                  <a:ea typeface="Oswald"/>
                  <a:cs typeface="Oswald"/>
                  <a:sym typeface="Oswald"/>
                </a:rPr>
                <a:t>-cortical modulation</a:t>
              </a:r>
              <a:endParaRPr i="1" dirty="0">
                <a:latin typeface="Oswald"/>
                <a:ea typeface="Oswald"/>
                <a:cs typeface="Oswald"/>
                <a:sym typeface="Oswald"/>
              </a:endParaRPr>
            </a:p>
          </p:txBody>
        </p:sp>
        <p:grpSp>
          <p:nvGrpSpPr>
            <p:cNvPr id="15" name="Group 14"/>
            <p:cNvGrpSpPr/>
            <p:nvPr/>
          </p:nvGrpSpPr>
          <p:grpSpPr>
            <a:xfrm>
              <a:off x="5585525" y="1899410"/>
              <a:ext cx="3738300" cy="2119340"/>
              <a:chOff x="5585525" y="1899410"/>
              <a:chExt cx="3738300" cy="2119340"/>
            </a:xfrm>
          </p:grpSpPr>
          <p:sp>
            <p:nvSpPr>
              <p:cNvPr id="72" name="Google Shape;72;p15"/>
              <p:cNvSpPr txBox="1"/>
              <p:nvPr/>
            </p:nvSpPr>
            <p:spPr>
              <a:xfrm>
                <a:off x="5585525" y="2718761"/>
                <a:ext cx="18693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err="1">
                    <a:latin typeface="Oswald"/>
                    <a:ea typeface="Oswald"/>
                    <a:cs typeface="Oswald"/>
                    <a:sym typeface="Oswald"/>
                  </a:rPr>
                  <a:t>Thalamocortical</a:t>
                </a:r>
                <a:r>
                  <a:rPr lang="en" i="1" dirty="0">
                    <a:latin typeface="Oswald"/>
                    <a:ea typeface="Oswald"/>
                    <a:cs typeface="Oswald"/>
                    <a:sym typeface="Oswald"/>
                  </a:rPr>
                  <a:t> input</a:t>
                </a:r>
                <a:endParaRPr i="1" dirty="0">
                  <a:latin typeface="Oswald"/>
                  <a:ea typeface="Oswald"/>
                  <a:cs typeface="Oswald"/>
                  <a:sym typeface="Oswald"/>
                </a:endParaRPr>
              </a:p>
            </p:txBody>
          </p:sp>
          <p:sp>
            <p:nvSpPr>
              <p:cNvPr id="74" name="Google Shape;74;p15"/>
              <p:cNvSpPr txBox="1"/>
              <p:nvPr/>
            </p:nvSpPr>
            <p:spPr>
              <a:xfrm>
                <a:off x="5585525" y="1899410"/>
                <a:ext cx="37383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latin typeface="Oswald"/>
                    <a:ea typeface="Oswald"/>
                    <a:cs typeface="Oswald"/>
                    <a:sym typeface="Oswald"/>
                  </a:rPr>
                  <a:t>Integration and processing of sensory information</a:t>
                </a:r>
                <a:endParaRPr i="1" dirty="0">
                  <a:latin typeface="Oswald"/>
                  <a:ea typeface="Oswald"/>
                  <a:cs typeface="Oswald"/>
                  <a:sym typeface="Oswald"/>
                </a:endParaRPr>
              </a:p>
            </p:txBody>
          </p:sp>
          <p:sp>
            <p:nvSpPr>
              <p:cNvPr id="75" name="Google Shape;75;p15"/>
              <p:cNvSpPr txBox="1"/>
              <p:nvPr/>
            </p:nvSpPr>
            <p:spPr>
              <a:xfrm>
                <a:off x="5585525" y="3709450"/>
                <a:ext cx="18693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latin typeface="Oswald"/>
                    <a:ea typeface="Oswald"/>
                    <a:cs typeface="Oswald"/>
                    <a:sym typeface="Oswald"/>
                  </a:rPr>
                  <a:t>Cortical </a:t>
                </a:r>
                <a:r>
                  <a:rPr lang="en-US" i="1" dirty="0" smtClean="0">
                    <a:latin typeface="Oswald"/>
                    <a:ea typeface="Oswald"/>
                    <a:cs typeface="Oswald"/>
                    <a:sym typeface="Oswald"/>
                  </a:rPr>
                  <a:t>output</a:t>
                </a:r>
                <a:endParaRPr i="1" dirty="0">
                  <a:latin typeface="Oswald"/>
                  <a:ea typeface="Oswald"/>
                  <a:cs typeface="Oswald"/>
                  <a:sym typeface="Oswald"/>
                </a:endParaRPr>
              </a:p>
            </p:txBody>
          </p:sp>
        </p:grpSp>
      </p:grpSp>
      <p:grpSp>
        <p:nvGrpSpPr>
          <p:cNvPr id="18" name="Group 17"/>
          <p:cNvGrpSpPr/>
          <p:nvPr/>
        </p:nvGrpSpPr>
        <p:grpSpPr>
          <a:xfrm>
            <a:off x="818725" y="933008"/>
            <a:ext cx="3840898" cy="4001626"/>
            <a:chOff x="724885" y="1017725"/>
            <a:chExt cx="3840898" cy="4001626"/>
          </a:xfrm>
        </p:grpSpPr>
        <p:grpSp>
          <p:nvGrpSpPr>
            <p:cNvPr id="10" name="Group 9"/>
            <p:cNvGrpSpPr/>
            <p:nvPr/>
          </p:nvGrpSpPr>
          <p:grpSpPr>
            <a:xfrm>
              <a:off x="1509912" y="1017725"/>
              <a:ext cx="3055871" cy="4001626"/>
              <a:chOff x="1787818" y="1089445"/>
              <a:chExt cx="3055871" cy="4001626"/>
            </a:xfrm>
          </p:grpSpPr>
          <p:sp>
            <p:nvSpPr>
              <p:cNvPr id="7" name="Rectangle 6"/>
              <p:cNvSpPr/>
              <p:nvPr/>
            </p:nvSpPr>
            <p:spPr>
              <a:xfrm>
                <a:off x="1830727" y="4794671"/>
                <a:ext cx="3012962" cy="29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87818" y="1089445"/>
                <a:ext cx="272161" cy="383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24885" y="1265003"/>
              <a:ext cx="988476" cy="3126594"/>
              <a:chOff x="724885" y="1265003"/>
              <a:chExt cx="988476" cy="3126594"/>
            </a:xfrm>
          </p:grpSpPr>
          <p:sp>
            <p:nvSpPr>
              <p:cNvPr id="11" name="TextBox 10"/>
              <p:cNvSpPr txBox="1"/>
              <p:nvPr/>
            </p:nvSpPr>
            <p:spPr>
              <a:xfrm>
                <a:off x="724961" y="1265003"/>
                <a:ext cx="896471" cy="307777"/>
              </a:xfrm>
              <a:prstGeom prst="rect">
                <a:avLst/>
              </a:prstGeom>
              <a:noFill/>
            </p:spPr>
            <p:txBody>
              <a:bodyPr wrap="square" rtlCol="0">
                <a:spAutoFit/>
              </a:bodyPr>
              <a:lstStyle/>
              <a:p>
                <a:r>
                  <a:rPr lang="en-US" i="1" dirty="0" smtClean="0">
                    <a:solidFill>
                      <a:schemeClr val="bg2"/>
                    </a:solidFill>
                  </a:rPr>
                  <a:t>Layer 1</a:t>
                </a:r>
                <a:endParaRPr lang="en-US" i="1" dirty="0">
                  <a:solidFill>
                    <a:schemeClr val="bg2"/>
                  </a:solidFill>
                </a:endParaRPr>
              </a:p>
            </p:txBody>
          </p:sp>
          <p:sp>
            <p:nvSpPr>
              <p:cNvPr id="28" name="TextBox 27"/>
              <p:cNvSpPr txBox="1"/>
              <p:nvPr/>
            </p:nvSpPr>
            <p:spPr>
              <a:xfrm>
                <a:off x="741542" y="1711019"/>
                <a:ext cx="971819" cy="307777"/>
              </a:xfrm>
              <a:prstGeom prst="rect">
                <a:avLst/>
              </a:prstGeom>
              <a:noFill/>
            </p:spPr>
            <p:txBody>
              <a:bodyPr wrap="square" rtlCol="0">
                <a:spAutoFit/>
              </a:bodyPr>
              <a:lstStyle/>
              <a:p>
                <a:r>
                  <a:rPr lang="en-US" i="1" dirty="0" smtClean="0">
                    <a:solidFill>
                      <a:schemeClr val="bg2"/>
                    </a:solidFill>
                  </a:rPr>
                  <a:t>Layer 2/3</a:t>
                </a:r>
                <a:endParaRPr lang="en-US" i="1" dirty="0">
                  <a:solidFill>
                    <a:schemeClr val="bg2"/>
                  </a:solidFill>
                </a:endParaRPr>
              </a:p>
            </p:txBody>
          </p:sp>
          <p:sp>
            <p:nvSpPr>
              <p:cNvPr id="29" name="TextBox 28"/>
              <p:cNvSpPr txBox="1"/>
              <p:nvPr/>
            </p:nvSpPr>
            <p:spPr>
              <a:xfrm>
                <a:off x="724961" y="2394487"/>
                <a:ext cx="896471" cy="307777"/>
              </a:xfrm>
              <a:prstGeom prst="rect">
                <a:avLst/>
              </a:prstGeom>
              <a:noFill/>
            </p:spPr>
            <p:txBody>
              <a:bodyPr wrap="square" rtlCol="0">
                <a:spAutoFit/>
              </a:bodyPr>
              <a:lstStyle/>
              <a:p>
                <a:r>
                  <a:rPr lang="en-US" i="1" dirty="0" smtClean="0">
                    <a:solidFill>
                      <a:schemeClr val="bg2"/>
                    </a:solidFill>
                  </a:rPr>
                  <a:t>Layer 4</a:t>
                </a:r>
                <a:endParaRPr lang="en-US" i="1" dirty="0">
                  <a:solidFill>
                    <a:schemeClr val="bg2"/>
                  </a:solidFill>
                </a:endParaRPr>
              </a:p>
            </p:txBody>
          </p:sp>
          <p:sp>
            <p:nvSpPr>
              <p:cNvPr id="30" name="TextBox 29"/>
              <p:cNvSpPr txBox="1"/>
              <p:nvPr/>
            </p:nvSpPr>
            <p:spPr>
              <a:xfrm>
                <a:off x="724885" y="3089808"/>
                <a:ext cx="896471" cy="307777"/>
              </a:xfrm>
              <a:prstGeom prst="rect">
                <a:avLst/>
              </a:prstGeom>
              <a:noFill/>
            </p:spPr>
            <p:txBody>
              <a:bodyPr wrap="square" rtlCol="0">
                <a:spAutoFit/>
              </a:bodyPr>
              <a:lstStyle/>
              <a:p>
                <a:r>
                  <a:rPr lang="en-US" i="1" dirty="0" smtClean="0">
                    <a:solidFill>
                      <a:schemeClr val="bg2"/>
                    </a:solidFill>
                  </a:rPr>
                  <a:t>Layer 5</a:t>
                </a:r>
                <a:endParaRPr lang="en-US" i="1" dirty="0">
                  <a:solidFill>
                    <a:schemeClr val="bg2"/>
                  </a:solidFill>
                </a:endParaRPr>
              </a:p>
            </p:txBody>
          </p:sp>
          <p:sp>
            <p:nvSpPr>
              <p:cNvPr id="31" name="TextBox 30"/>
              <p:cNvSpPr txBox="1"/>
              <p:nvPr/>
            </p:nvSpPr>
            <p:spPr>
              <a:xfrm>
                <a:off x="746304" y="4083820"/>
                <a:ext cx="896471" cy="307777"/>
              </a:xfrm>
              <a:prstGeom prst="rect">
                <a:avLst/>
              </a:prstGeom>
              <a:noFill/>
            </p:spPr>
            <p:txBody>
              <a:bodyPr wrap="square" rtlCol="0">
                <a:spAutoFit/>
              </a:bodyPr>
              <a:lstStyle/>
              <a:p>
                <a:r>
                  <a:rPr lang="en-US" i="1" dirty="0" smtClean="0">
                    <a:solidFill>
                      <a:schemeClr val="bg2"/>
                    </a:solidFill>
                  </a:rPr>
                  <a:t>Layer 6</a:t>
                </a:r>
                <a:endParaRPr lang="en-US" i="1" dirty="0">
                  <a:solidFill>
                    <a:schemeClr val="bg2"/>
                  </a:solidFill>
                </a:endParaRPr>
              </a:p>
            </p:txBody>
          </p:sp>
        </p:grpSp>
      </p:grpSp>
      <p:sp>
        <p:nvSpPr>
          <p:cNvPr id="19" name="Rectangle 18"/>
          <p:cNvSpPr/>
          <p:nvPr/>
        </p:nvSpPr>
        <p:spPr>
          <a:xfrm>
            <a:off x="4828823" y="2463834"/>
            <a:ext cx="2486632" cy="32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828823" y="1069894"/>
            <a:ext cx="2305875" cy="34100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851874" y="1633921"/>
            <a:ext cx="2920525" cy="4625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851874" y="3454114"/>
            <a:ext cx="2305875" cy="34100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1510153" y="1564184"/>
            <a:ext cx="410087"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518607" y="2248058"/>
            <a:ext cx="410087"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531571" y="2783874"/>
            <a:ext cx="410087"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526151" y="3528874"/>
            <a:ext cx="410087"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Google Shape;71;p15"/>
          <p:cNvSpPr txBox="1"/>
          <p:nvPr/>
        </p:nvSpPr>
        <p:spPr>
          <a:xfrm>
            <a:off x="5326380" y="4783698"/>
            <a:ext cx="3888896"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i="1" dirty="0" smtClean="0">
                <a:latin typeface="Oswald"/>
                <a:ea typeface="Oswald"/>
                <a:cs typeface="Oswald"/>
                <a:sym typeface="Oswald"/>
              </a:rPr>
              <a:t>Nissl stain of the cortical layers in a mouse (Dr. Erika </a:t>
            </a:r>
            <a:r>
              <a:rPr lang="en-US" sz="1100" i="1" dirty="0" err="1" smtClean="0">
                <a:latin typeface="Oswald"/>
                <a:ea typeface="Oswald"/>
                <a:cs typeface="Oswald"/>
                <a:sym typeface="Oswald"/>
              </a:rPr>
              <a:t>Gyengesi</a:t>
            </a:r>
            <a:r>
              <a:rPr lang="en-US" sz="1100" i="1" dirty="0" smtClean="0">
                <a:latin typeface="Oswald"/>
                <a:ea typeface="Oswald"/>
                <a:cs typeface="Oswald"/>
                <a:sym typeface="Oswald"/>
              </a:rPr>
              <a:t>)</a:t>
            </a:r>
            <a:endParaRPr sz="1100" i="1" dirty="0">
              <a:latin typeface="Oswald"/>
              <a:ea typeface="Oswald"/>
              <a:cs typeface="Oswald"/>
              <a:sym typeface="Oswald"/>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717" y="748047"/>
            <a:ext cx="2488804" cy="4353297"/>
          </a:xfrm>
          <a:prstGeom prst="rect">
            <a:avLst/>
          </a:prstGeom>
        </p:spPr>
      </p:pic>
      <p:sp>
        <p:nvSpPr>
          <p:cNvPr id="53" name="Google Shape;69;p15"/>
          <p:cNvSpPr txBox="1">
            <a:spLocks/>
          </p:cNvSpPr>
          <p:nvPr/>
        </p:nvSpPr>
        <p:spPr>
          <a:xfrm>
            <a:off x="399323" y="37847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mtClean="0">
                <a:latin typeface="Oswald"/>
                <a:ea typeface="Oswald"/>
                <a:cs typeface="Oswald"/>
                <a:sym typeface="Oswald"/>
              </a:rPr>
              <a:t>Cortical Circuits</a:t>
            </a:r>
            <a:endParaRPr lang="en" dirty="0">
              <a:latin typeface="Oswald"/>
              <a:ea typeface="Oswald"/>
              <a:cs typeface="Oswald"/>
              <a:sym typeface="Oswald"/>
            </a:endParaRPr>
          </a:p>
        </p:txBody>
      </p:sp>
    </p:spTree>
    <p:extLst>
      <p:ext uri="{BB962C8B-B14F-4D97-AF65-F5344CB8AC3E}">
        <p14:creationId xmlns:p14="http://schemas.microsoft.com/office/powerpoint/2010/main" val="53285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animBg="1"/>
      <p:bldP spid="42" grpId="0" animBg="1"/>
      <p:bldP spid="4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Outline</a:t>
            </a:r>
            <a:endParaRPr>
              <a:latin typeface="Oswald"/>
              <a:ea typeface="Oswald"/>
              <a:cs typeface="Oswald"/>
              <a:sym typeface="Oswald"/>
            </a:endParaRPr>
          </a:p>
        </p:txBody>
      </p:sp>
      <p:sp>
        <p:nvSpPr>
          <p:cNvPr id="642" name="Google Shape;642;p42"/>
          <p:cNvSpPr/>
          <p:nvPr/>
        </p:nvSpPr>
        <p:spPr>
          <a:xfrm>
            <a:off x="1961525" y="1246325"/>
            <a:ext cx="3797700" cy="6978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a:ea typeface="Oswald"/>
                <a:cs typeface="Oswald"/>
                <a:sym typeface="Oswald"/>
              </a:rPr>
              <a:t>Effects of behavioral state change on neural activity</a:t>
            </a:r>
            <a:endParaRPr sz="1800">
              <a:latin typeface="Oswald"/>
              <a:ea typeface="Oswald"/>
              <a:cs typeface="Oswald"/>
              <a:sym typeface="Oswald"/>
            </a:endParaRPr>
          </a:p>
        </p:txBody>
      </p:sp>
      <p:sp>
        <p:nvSpPr>
          <p:cNvPr id="643" name="Google Shape;643;p42"/>
          <p:cNvSpPr/>
          <p:nvPr/>
        </p:nvSpPr>
        <p:spPr>
          <a:xfrm>
            <a:off x="1961525" y="2313125"/>
            <a:ext cx="3797700" cy="6978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a:ea typeface="Oswald"/>
                <a:cs typeface="Oswald"/>
                <a:sym typeface="Oswald"/>
              </a:rPr>
              <a:t>Effects of VIP activation on neural activity</a:t>
            </a:r>
            <a:endParaRPr sz="1800">
              <a:latin typeface="Oswald"/>
              <a:ea typeface="Oswald"/>
              <a:cs typeface="Oswald"/>
              <a:sym typeface="Oswald"/>
            </a:endParaRPr>
          </a:p>
        </p:txBody>
      </p:sp>
      <p:sp>
        <p:nvSpPr>
          <p:cNvPr id="644" name="Google Shape;644;p42"/>
          <p:cNvSpPr/>
          <p:nvPr/>
        </p:nvSpPr>
        <p:spPr>
          <a:xfrm>
            <a:off x="1971375" y="3417475"/>
            <a:ext cx="3797700" cy="6978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a:ea typeface="Oswald"/>
                <a:cs typeface="Oswald"/>
                <a:sym typeface="Oswald"/>
              </a:rPr>
              <a:t>Interaction between behavioral and VIP modulation of neural activity</a:t>
            </a:r>
            <a:endParaRPr sz="1800">
              <a:latin typeface="Oswald"/>
              <a:ea typeface="Oswald"/>
              <a:cs typeface="Oswald"/>
              <a:sym typeface="Oswald"/>
            </a:endParaRPr>
          </a:p>
        </p:txBody>
      </p:sp>
      <p:cxnSp>
        <p:nvCxnSpPr>
          <p:cNvPr id="645" name="Google Shape;645;p42"/>
          <p:cNvCxnSpPr>
            <a:stCxn id="642" idx="2"/>
            <a:endCxn id="643" idx="0"/>
          </p:cNvCxnSpPr>
          <p:nvPr/>
        </p:nvCxnSpPr>
        <p:spPr>
          <a:xfrm>
            <a:off x="3860375" y="1944125"/>
            <a:ext cx="0" cy="369000"/>
          </a:xfrm>
          <a:prstGeom prst="straightConnector1">
            <a:avLst/>
          </a:prstGeom>
          <a:noFill/>
          <a:ln w="28575" cap="flat" cmpd="sng">
            <a:solidFill>
              <a:srgbClr val="666666"/>
            </a:solidFill>
            <a:prstDash val="solid"/>
            <a:round/>
            <a:headEnd type="none" w="med" len="med"/>
            <a:tailEnd type="triangle" w="med" len="med"/>
          </a:ln>
        </p:spPr>
      </p:cxnSp>
      <p:cxnSp>
        <p:nvCxnSpPr>
          <p:cNvPr id="646" name="Google Shape;646;p42"/>
          <p:cNvCxnSpPr/>
          <p:nvPr/>
        </p:nvCxnSpPr>
        <p:spPr>
          <a:xfrm>
            <a:off x="3870225" y="3029700"/>
            <a:ext cx="0" cy="369000"/>
          </a:xfrm>
          <a:prstGeom prst="straightConnector1">
            <a:avLst/>
          </a:prstGeom>
          <a:noFill/>
          <a:ln w="28575" cap="flat" cmpd="sng">
            <a:solidFill>
              <a:srgbClr val="666666"/>
            </a:solidFill>
            <a:prstDash val="solid"/>
            <a:round/>
            <a:headEnd type="none" w="med" len="med"/>
            <a:tailEnd type="triangle" w="med" len="med"/>
          </a:ln>
        </p:spPr>
      </p:cxnSp>
      <p:sp>
        <p:nvSpPr>
          <p:cNvPr id="647" name="Google Shape;647;p42"/>
          <p:cNvSpPr txBox="1"/>
          <p:nvPr/>
        </p:nvSpPr>
        <p:spPr>
          <a:xfrm>
            <a:off x="1703375" y="3250225"/>
            <a:ext cx="4314000" cy="10323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648" name="Google Shape;648;p42"/>
          <p:cNvGrpSpPr/>
          <p:nvPr/>
        </p:nvGrpSpPr>
        <p:grpSpPr>
          <a:xfrm>
            <a:off x="6532931" y="1536464"/>
            <a:ext cx="2426642" cy="2387848"/>
            <a:chOff x="5678613" y="1403488"/>
            <a:chExt cx="2733937" cy="2754150"/>
          </a:xfrm>
        </p:grpSpPr>
        <p:grpSp>
          <p:nvGrpSpPr>
            <p:cNvPr id="649" name="Google Shape;649;p42"/>
            <p:cNvGrpSpPr/>
            <p:nvPr/>
          </p:nvGrpSpPr>
          <p:grpSpPr>
            <a:xfrm>
              <a:off x="5678613" y="1403488"/>
              <a:ext cx="2733937" cy="2754150"/>
              <a:chOff x="5965563" y="1194663"/>
              <a:chExt cx="2733937" cy="2754150"/>
            </a:xfrm>
          </p:grpSpPr>
          <p:cxnSp>
            <p:nvCxnSpPr>
              <p:cNvPr id="650" name="Google Shape;650;p42"/>
              <p:cNvCxnSpPr>
                <a:stCxn id="651" idx="2"/>
                <a:endCxn id="652" idx="1"/>
              </p:cNvCxnSpPr>
              <p:nvPr/>
            </p:nvCxnSpPr>
            <p:spPr>
              <a:xfrm>
                <a:off x="7369252" y="1653656"/>
                <a:ext cx="757172" cy="782356"/>
              </a:xfrm>
              <a:prstGeom prst="straightConnector1">
                <a:avLst/>
              </a:prstGeom>
              <a:noFill/>
              <a:ln w="28575" cap="flat" cmpd="sng">
                <a:solidFill>
                  <a:srgbClr val="FFAB40"/>
                </a:solidFill>
                <a:prstDash val="dash"/>
                <a:round/>
                <a:headEnd type="none" w="med" len="med"/>
                <a:tailEnd type="diamond" w="med" len="med"/>
              </a:ln>
            </p:spPr>
          </p:cxnSp>
          <p:grpSp>
            <p:nvGrpSpPr>
              <p:cNvPr id="653" name="Google Shape;653;p42"/>
              <p:cNvGrpSpPr/>
              <p:nvPr/>
            </p:nvGrpSpPr>
            <p:grpSpPr>
              <a:xfrm>
                <a:off x="5965563" y="1194663"/>
                <a:ext cx="1813237" cy="2754150"/>
                <a:chOff x="-30612" y="1375150"/>
                <a:chExt cx="1813237" cy="2754150"/>
              </a:xfrm>
            </p:grpSpPr>
            <p:cxnSp>
              <p:nvCxnSpPr>
                <p:cNvPr id="654" name="Google Shape;654;p42"/>
                <p:cNvCxnSpPr>
                  <a:stCxn id="655" idx="5"/>
                  <a:endCxn id="656" idx="1"/>
                </p:cNvCxnSpPr>
                <p:nvPr/>
              </p:nvCxnSpPr>
              <p:spPr>
                <a:xfrm>
                  <a:off x="542463" y="3146126"/>
                  <a:ext cx="485100" cy="547800"/>
                </a:xfrm>
                <a:prstGeom prst="straightConnector1">
                  <a:avLst/>
                </a:prstGeom>
                <a:noFill/>
                <a:ln w="28575" cap="flat" cmpd="sng">
                  <a:solidFill>
                    <a:srgbClr val="3C78D8"/>
                  </a:solidFill>
                  <a:prstDash val="solid"/>
                  <a:round/>
                  <a:headEnd type="none" w="med" len="med"/>
                  <a:tailEnd type="diamond" w="med" len="med"/>
                </a:ln>
              </p:spPr>
            </p:cxnSp>
            <p:sp>
              <p:nvSpPr>
                <p:cNvPr id="657" name="Google Shape;657;p42"/>
                <p:cNvSpPr/>
                <p:nvPr/>
              </p:nvSpPr>
              <p:spPr>
                <a:xfrm>
                  <a:off x="943525" y="1375150"/>
                  <a:ext cx="671400" cy="671400"/>
                </a:xfrm>
                <a:prstGeom prst="ellipse">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 name="Google Shape;658;p42"/>
                <p:cNvCxnSpPr>
                  <a:stCxn id="657" idx="3"/>
                  <a:endCxn id="655" idx="0"/>
                </p:cNvCxnSpPr>
                <p:nvPr/>
              </p:nvCxnSpPr>
              <p:spPr>
                <a:xfrm flipH="1">
                  <a:off x="305049" y="1948226"/>
                  <a:ext cx="736800" cy="624900"/>
                </a:xfrm>
                <a:prstGeom prst="straightConnector1">
                  <a:avLst/>
                </a:prstGeom>
                <a:noFill/>
                <a:ln w="28575" cap="flat" cmpd="sng">
                  <a:solidFill>
                    <a:srgbClr val="FFAB40"/>
                  </a:solidFill>
                  <a:prstDash val="solid"/>
                  <a:round/>
                  <a:headEnd type="none" w="med" len="med"/>
                  <a:tailEnd type="diamond" w="med" len="med"/>
                </a:ln>
              </p:spPr>
            </p:cxnSp>
            <p:sp>
              <p:nvSpPr>
                <p:cNvPr id="655" name="Google Shape;655;p42"/>
                <p:cNvSpPr/>
                <p:nvPr/>
              </p:nvSpPr>
              <p:spPr>
                <a:xfrm>
                  <a:off x="-30612" y="2573050"/>
                  <a:ext cx="671400" cy="671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txBox="1"/>
                <p:nvPr/>
              </p:nvSpPr>
              <p:spPr>
                <a:xfrm>
                  <a:off x="1023426" y="1489443"/>
                  <a:ext cx="6993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VIP</a:t>
                  </a:r>
                  <a:endParaRPr b="1" dirty="0">
                    <a:latin typeface="Oswald"/>
                    <a:ea typeface="Oswald"/>
                    <a:cs typeface="Oswald"/>
                    <a:sym typeface="Oswald"/>
                  </a:endParaRPr>
                </a:p>
              </p:txBody>
            </p:sp>
            <p:sp>
              <p:nvSpPr>
                <p:cNvPr id="659" name="Google Shape;659;p42"/>
                <p:cNvSpPr txBox="1"/>
                <p:nvPr/>
              </p:nvSpPr>
              <p:spPr>
                <a:xfrm>
                  <a:off x="-12851" y="2662816"/>
                  <a:ext cx="716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SOM</a:t>
                  </a:r>
                  <a:endParaRPr b="1">
                    <a:latin typeface="Oswald"/>
                    <a:ea typeface="Oswald"/>
                    <a:cs typeface="Oswald"/>
                    <a:sym typeface="Oswald"/>
                  </a:endParaRPr>
                </a:p>
              </p:txBody>
            </p:sp>
            <p:sp>
              <p:nvSpPr>
                <p:cNvPr id="656" name="Google Shape;656;p42"/>
                <p:cNvSpPr/>
                <p:nvPr/>
              </p:nvSpPr>
              <p:spPr>
                <a:xfrm>
                  <a:off x="775825" y="3258400"/>
                  <a:ext cx="1006800" cy="870900"/>
                </a:xfrm>
                <a:prstGeom prst="triangle">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txBox="1"/>
                <p:nvPr/>
              </p:nvSpPr>
              <p:spPr>
                <a:xfrm>
                  <a:off x="1041625" y="3693938"/>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Exc</a:t>
                  </a:r>
                  <a:endParaRPr b="1">
                    <a:latin typeface="Oswald"/>
                    <a:ea typeface="Oswald"/>
                    <a:cs typeface="Oswald"/>
                    <a:sym typeface="Oswald"/>
                  </a:endParaRPr>
                </a:p>
              </p:txBody>
            </p:sp>
          </p:grpSp>
          <p:grpSp>
            <p:nvGrpSpPr>
              <p:cNvPr id="661" name="Google Shape;661;p42"/>
              <p:cNvGrpSpPr/>
              <p:nvPr/>
            </p:nvGrpSpPr>
            <p:grpSpPr>
              <a:xfrm>
                <a:off x="7527100" y="2337688"/>
                <a:ext cx="1172400" cy="1175675"/>
                <a:chOff x="4869150" y="3689313"/>
                <a:chExt cx="1172400" cy="1175675"/>
              </a:xfrm>
            </p:grpSpPr>
            <p:grpSp>
              <p:nvGrpSpPr>
                <p:cNvPr id="662" name="Google Shape;662;p42"/>
                <p:cNvGrpSpPr/>
                <p:nvPr/>
              </p:nvGrpSpPr>
              <p:grpSpPr>
                <a:xfrm>
                  <a:off x="4869150" y="3689313"/>
                  <a:ext cx="1172400" cy="1175675"/>
                  <a:chOff x="4869150" y="3689313"/>
                  <a:chExt cx="1172400" cy="1175675"/>
                </a:xfrm>
              </p:grpSpPr>
              <p:cxnSp>
                <p:nvCxnSpPr>
                  <p:cNvPr id="663" name="Google Shape;663;p42"/>
                  <p:cNvCxnSpPr>
                    <a:endCxn id="656" idx="5"/>
                  </p:cNvCxnSpPr>
                  <p:nvPr/>
                </p:nvCxnSpPr>
                <p:spPr>
                  <a:xfrm flipH="1">
                    <a:off x="4869150" y="3864188"/>
                    <a:ext cx="758700" cy="1000800"/>
                  </a:xfrm>
                  <a:prstGeom prst="straightConnector1">
                    <a:avLst/>
                  </a:prstGeom>
                  <a:noFill/>
                  <a:ln w="28575" cap="flat" cmpd="sng">
                    <a:solidFill>
                      <a:srgbClr val="EA9999"/>
                    </a:solidFill>
                    <a:prstDash val="solid"/>
                    <a:round/>
                    <a:headEnd type="none" w="med" len="med"/>
                    <a:tailEnd type="diamond" w="med" len="med"/>
                  </a:ln>
                </p:spPr>
              </p:cxnSp>
              <p:sp>
                <p:nvSpPr>
                  <p:cNvPr id="652" name="Google Shape;652;p42"/>
                  <p:cNvSpPr/>
                  <p:nvPr/>
                </p:nvSpPr>
                <p:spPr>
                  <a:xfrm>
                    <a:off x="5370150" y="3689313"/>
                    <a:ext cx="671400" cy="6714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2"/>
                <p:cNvSpPr txBox="1"/>
                <p:nvPr/>
              </p:nvSpPr>
              <p:spPr>
                <a:xfrm>
                  <a:off x="5544450" y="3852663"/>
                  <a:ext cx="475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PV</a:t>
                  </a:r>
                  <a:endParaRPr b="1">
                    <a:latin typeface="Oswald"/>
                    <a:ea typeface="Oswald"/>
                    <a:cs typeface="Oswald"/>
                    <a:sym typeface="Oswald"/>
                  </a:endParaRPr>
                </a:p>
              </p:txBody>
            </p:sp>
          </p:grpSp>
        </p:grpSp>
        <p:cxnSp>
          <p:nvCxnSpPr>
            <p:cNvPr id="665" name="Google Shape;665;p42"/>
            <p:cNvCxnSpPr>
              <a:stCxn id="657" idx="4"/>
              <a:endCxn id="656" idx="0"/>
            </p:cNvCxnSpPr>
            <p:nvPr/>
          </p:nvCxnSpPr>
          <p:spPr>
            <a:xfrm>
              <a:off x="6988450" y="2074888"/>
              <a:ext cx="0" cy="1211700"/>
            </a:xfrm>
            <a:prstGeom prst="straightConnector1">
              <a:avLst/>
            </a:prstGeom>
            <a:noFill/>
            <a:ln w="28575" cap="flat" cmpd="sng">
              <a:solidFill>
                <a:srgbClr val="FFAB40"/>
              </a:solidFill>
              <a:prstDash val="dash"/>
              <a:round/>
              <a:headEnd type="none" w="med" len="med"/>
              <a:tailEnd type="diamond" w="med" len="med"/>
            </a:ln>
          </p:spPr>
        </p:cxnSp>
      </p:grpSp>
      <p:sp>
        <p:nvSpPr>
          <p:cNvPr id="666" name="Google Shape;666;p42"/>
          <p:cNvSpPr/>
          <p:nvPr/>
        </p:nvSpPr>
        <p:spPr>
          <a:xfrm>
            <a:off x="6978150" y="935188"/>
            <a:ext cx="413316" cy="572724"/>
          </a:xfrm>
          <a:prstGeom prst="lightningBol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7585650" y="877962"/>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Locomotion</a:t>
            </a:r>
            <a:endParaRPr>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43"/>
          <p:cNvGrpSpPr/>
          <p:nvPr/>
        </p:nvGrpSpPr>
        <p:grpSpPr>
          <a:xfrm>
            <a:off x="2389417" y="678043"/>
            <a:ext cx="4658473" cy="3654184"/>
            <a:chOff x="3835942" y="1861891"/>
            <a:chExt cx="3211633" cy="2494494"/>
          </a:xfrm>
        </p:grpSpPr>
        <p:cxnSp>
          <p:nvCxnSpPr>
            <p:cNvPr id="674" name="Google Shape;674;p43"/>
            <p:cNvCxnSpPr/>
            <p:nvPr/>
          </p:nvCxnSpPr>
          <p:spPr>
            <a:xfrm flipH="1">
              <a:off x="4176425" y="2046775"/>
              <a:ext cx="11400" cy="1968600"/>
            </a:xfrm>
            <a:prstGeom prst="straightConnector1">
              <a:avLst/>
            </a:prstGeom>
            <a:noFill/>
            <a:ln w="9525" cap="flat" cmpd="sng">
              <a:solidFill>
                <a:srgbClr val="595959"/>
              </a:solidFill>
              <a:prstDash val="solid"/>
              <a:round/>
              <a:headEnd type="none" w="med" len="med"/>
              <a:tailEnd type="none" w="med" len="med"/>
            </a:ln>
          </p:spPr>
        </p:cxnSp>
        <p:cxnSp>
          <p:nvCxnSpPr>
            <p:cNvPr id="675" name="Google Shape;675;p43"/>
            <p:cNvCxnSpPr/>
            <p:nvPr/>
          </p:nvCxnSpPr>
          <p:spPr>
            <a:xfrm rot="10800000" flipH="1">
              <a:off x="4191275" y="4015375"/>
              <a:ext cx="2856300" cy="11400"/>
            </a:xfrm>
            <a:prstGeom prst="straightConnector1">
              <a:avLst/>
            </a:prstGeom>
            <a:noFill/>
            <a:ln w="9525" cap="flat" cmpd="sng">
              <a:solidFill>
                <a:srgbClr val="595959"/>
              </a:solidFill>
              <a:prstDash val="solid"/>
              <a:round/>
              <a:headEnd type="none" w="med" len="med"/>
              <a:tailEnd type="none" w="med" len="med"/>
            </a:ln>
          </p:spPr>
        </p:cxnSp>
        <p:sp>
          <p:nvSpPr>
            <p:cNvPr id="676" name="Google Shape;676;p43"/>
            <p:cNvSpPr txBox="1"/>
            <p:nvPr/>
          </p:nvSpPr>
          <p:spPr>
            <a:xfrm rot="1067">
              <a:off x="4705655" y="4071985"/>
              <a:ext cx="210838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swald"/>
                  <a:ea typeface="Oswald"/>
                  <a:cs typeface="Oswald"/>
                  <a:sym typeface="Oswald"/>
                </a:rPr>
                <a:t>Modulation Index - Running</a:t>
              </a:r>
              <a:endParaRPr sz="1800" dirty="0">
                <a:latin typeface="Oswald"/>
                <a:ea typeface="Oswald"/>
                <a:cs typeface="Oswald"/>
                <a:sym typeface="Oswald"/>
              </a:endParaRPr>
            </a:p>
          </p:txBody>
        </p:sp>
        <p:sp>
          <p:nvSpPr>
            <p:cNvPr id="677" name="Google Shape;677;p43"/>
            <p:cNvSpPr txBox="1"/>
            <p:nvPr/>
          </p:nvSpPr>
          <p:spPr>
            <a:xfrm rot="-5400000">
              <a:off x="2959492" y="2738341"/>
              <a:ext cx="2075100" cy="3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swald"/>
                  <a:ea typeface="Oswald"/>
                  <a:cs typeface="Oswald"/>
                  <a:sym typeface="Oswald"/>
                </a:rPr>
                <a:t>Modulation Index - VIP</a:t>
              </a:r>
              <a:endParaRPr sz="1800">
                <a:latin typeface="Oswald"/>
                <a:ea typeface="Oswald"/>
                <a:cs typeface="Oswald"/>
                <a:sym typeface="Oswald"/>
              </a:endParaRPr>
            </a:p>
          </p:txBody>
        </p:sp>
        <p:cxnSp>
          <p:nvCxnSpPr>
            <p:cNvPr id="678" name="Google Shape;678;p43"/>
            <p:cNvCxnSpPr/>
            <p:nvPr/>
          </p:nvCxnSpPr>
          <p:spPr>
            <a:xfrm rot="10800000" flipH="1">
              <a:off x="4426800" y="2411025"/>
              <a:ext cx="2116500" cy="1433700"/>
            </a:xfrm>
            <a:prstGeom prst="straightConnector1">
              <a:avLst/>
            </a:prstGeom>
            <a:noFill/>
            <a:ln w="76200" cap="flat" cmpd="sng">
              <a:solidFill>
                <a:srgbClr val="E06666"/>
              </a:solidFill>
              <a:prstDash val="dot"/>
              <a:round/>
              <a:headEnd type="none" w="med" len="med"/>
              <a:tailEnd type="none" w="med" len="med"/>
            </a:ln>
          </p:spPr>
        </p:cxn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Is running effect mediated by VIP interneurons?</a:t>
            </a:r>
            <a:endParaRPr>
              <a:latin typeface="Oswald"/>
              <a:ea typeface="Oswald"/>
              <a:cs typeface="Oswald"/>
              <a:sym typeface="Oswald"/>
            </a:endParaRPr>
          </a:p>
        </p:txBody>
      </p:sp>
      <p:pic>
        <p:nvPicPr>
          <p:cNvPr id="685" name="Google Shape;685;p44"/>
          <p:cNvPicPr preferRelativeResize="0"/>
          <p:nvPr/>
        </p:nvPicPr>
        <p:blipFill rotWithShape="1">
          <a:blip r:embed="rId3">
            <a:alphaModFix/>
          </a:blip>
          <a:srcRect b="50104"/>
          <a:stretch/>
        </p:blipFill>
        <p:spPr>
          <a:xfrm>
            <a:off x="0" y="1771650"/>
            <a:ext cx="4452345" cy="2638423"/>
          </a:xfrm>
          <a:prstGeom prst="rect">
            <a:avLst/>
          </a:prstGeom>
          <a:noFill/>
          <a:ln>
            <a:noFill/>
          </a:ln>
        </p:spPr>
      </p:pic>
      <p:pic>
        <p:nvPicPr>
          <p:cNvPr id="686" name="Google Shape;686;p44"/>
          <p:cNvPicPr preferRelativeResize="0"/>
          <p:nvPr/>
        </p:nvPicPr>
        <p:blipFill rotWithShape="1">
          <a:blip r:embed="rId3">
            <a:alphaModFix/>
          </a:blip>
          <a:srcRect t="49395"/>
          <a:stretch/>
        </p:blipFill>
        <p:spPr>
          <a:xfrm>
            <a:off x="4452350" y="1631601"/>
            <a:ext cx="4667797" cy="2766099"/>
          </a:xfrm>
          <a:prstGeom prst="rect">
            <a:avLst/>
          </a:prstGeom>
          <a:noFill/>
          <a:ln>
            <a:noFill/>
          </a:ln>
        </p:spPr>
      </p:pic>
      <p:grpSp>
        <p:nvGrpSpPr>
          <p:cNvPr id="687" name="Google Shape;687;p44"/>
          <p:cNvGrpSpPr/>
          <p:nvPr/>
        </p:nvGrpSpPr>
        <p:grpSpPr>
          <a:xfrm>
            <a:off x="538673" y="4462125"/>
            <a:ext cx="6574507" cy="572700"/>
            <a:chOff x="538674" y="4462125"/>
            <a:chExt cx="6226026" cy="572700"/>
          </a:xfrm>
        </p:grpSpPr>
        <p:sp>
          <p:nvSpPr>
            <p:cNvPr id="688" name="Google Shape;688;p44"/>
            <p:cNvSpPr txBox="1"/>
            <p:nvPr/>
          </p:nvSpPr>
          <p:spPr>
            <a:xfrm>
              <a:off x="538674" y="4462125"/>
              <a:ext cx="2098199"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rs</a:t>
              </a:r>
              <a:r>
                <a:rPr lang="en" dirty="0">
                  <a:latin typeface="Oswald"/>
                  <a:ea typeface="Oswald"/>
                  <a:cs typeface="Oswald"/>
                  <a:sym typeface="Oswald"/>
                </a:rPr>
                <a:t> rho = 0.17, p = 0.01</a:t>
              </a:r>
              <a:endParaRPr dirty="0">
                <a:latin typeface="Oswald"/>
                <a:ea typeface="Oswald"/>
                <a:cs typeface="Oswald"/>
                <a:sym typeface="Oswald"/>
              </a:endParaRPr>
            </a:p>
            <a:p>
              <a:pPr marL="0" lvl="0" indent="0" algn="l" rtl="0">
                <a:spcBef>
                  <a:spcPts val="0"/>
                </a:spcBef>
                <a:spcAft>
                  <a:spcPts val="0"/>
                </a:spcAft>
                <a:buNone/>
              </a:pPr>
              <a:r>
                <a:rPr lang="en" dirty="0">
                  <a:latin typeface="Oswald"/>
                  <a:ea typeface="Oswald"/>
                  <a:cs typeface="Oswald"/>
                  <a:sym typeface="Oswald"/>
                </a:rPr>
                <a:t>fs rho = 0.13, p = 0.34</a:t>
              </a:r>
              <a:endParaRPr dirty="0">
                <a:latin typeface="Oswald"/>
                <a:ea typeface="Oswald"/>
                <a:cs typeface="Oswald"/>
                <a:sym typeface="Oswald"/>
              </a:endParaRPr>
            </a:p>
          </p:txBody>
        </p:sp>
        <p:sp>
          <p:nvSpPr>
            <p:cNvPr id="689" name="Google Shape;689;p44"/>
            <p:cNvSpPr txBox="1"/>
            <p:nvPr/>
          </p:nvSpPr>
          <p:spPr>
            <a:xfrm>
              <a:off x="5027400" y="4462125"/>
              <a:ext cx="1737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err="1">
                  <a:latin typeface="Oswald"/>
                  <a:ea typeface="Oswald"/>
                  <a:cs typeface="Oswald"/>
                  <a:sym typeface="Oswald"/>
                </a:rPr>
                <a:t>rs</a:t>
              </a:r>
              <a:r>
                <a:rPr lang="en" dirty="0">
                  <a:latin typeface="Oswald"/>
                  <a:ea typeface="Oswald"/>
                  <a:cs typeface="Oswald"/>
                  <a:sym typeface="Oswald"/>
                </a:rPr>
                <a:t> rho = -0.01, p = 0.81</a:t>
              </a:r>
              <a:endParaRPr dirty="0">
                <a:latin typeface="Oswald"/>
                <a:ea typeface="Oswald"/>
                <a:cs typeface="Oswald"/>
                <a:sym typeface="Oswald"/>
              </a:endParaRPr>
            </a:p>
            <a:p>
              <a:pPr marL="0" lvl="0" indent="0" algn="l" rtl="0">
                <a:spcBef>
                  <a:spcPts val="0"/>
                </a:spcBef>
                <a:spcAft>
                  <a:spcPts val="0"/>
                </a:spcAft>
                <a:buNone/>
              </a:pPr>
              <a:r>
                <a:rPr lang="en" dirty="0">
                  <a:latin typeface="Oswald"/>
                  <a:ea typeface="Oswald"/>
                  <a:cs typeface="Oswald"/>
                  <a:sym typeface="Oswald"/>
                </a:rPr>
                <a:t>fs rho = 0.25, p = 0.06</a:t>
              </a:r>
              <a:endParaRPr dirty="0">
                <a:latin typeface="Oswald"/>
                <a:ea typeface="Oswald"/>
                <a:cs typeface="Oswald"/>
                <a:sym typeface="Oswald"/>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5"/>
          <p:cNvSpPr txBox="1">
            <a:spLocks noGrp="1"/>
          </p:cNvSpPr>
          <p:nvPr>
            <p:ph type="title"/>
          </p:nvPr>
        </p:nvSpPr>
        <p:spPr>
          <a:xfrm>
            <a:off x="3879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Test for </a:t>
            </a:r>
            <a:r>
              <a:rPr lang="en" dirty="0" smtClean="0">
                <a:latin typeface="Oswald"/>
                <a:ea typeface="Oswald"/>
                <a:cs typeface="Oswald"/>
                <a:sym typeface="Oswald"/>
              </a:rPr>
              <a:t>interaction</a:t>
            </a:r>
            <a:endParaRPr dirty="0">
              <a:latin typeface="Oswald"/>
              <a:ea typeface="Oswald"/>
              <a:cs typeface="Oswald"/>
              <a:sym typeface="Oswald"/>
            </a:endParaRPr>
          </a:p>
        </p:txBody>
      </p:sp>
      <p:grpSp>
        <p:nvGrpSpPr>
          <p:cNvPr id="696" name="Google Shape;696;p45"/>
          <p:cNvGrpSpPr/>
          <p:nvPr/>
        </p:nvGrpSpPr>
        <p:grpSpPr>
          <a:xfrm>
            <a:off x="110275" y="1547750"/>
            <a:ext cx="6213700" cy="3286050"/>
            <a:chOff x="1577825" y="538750"/>
            <a:chExt cx="6213700" cy="3286050"/>
          </a:xfrm>
        </p:grpSpPr>
        <p:sp>
          <p:nvSpPr>
            <p:cNvPr id="697" name="Google Shape;697;p45"/>
            <p:cNvSpPr/>
            <p:nvPr/>
          </p:nvSpPr>
          <p:spPr>
            <a:xfrm>
              <a:off x="1609725" y="1719850"/>
              <a:ext cx="904800" cy="1485900"/>
            </a:xfrm>
            <a:prstGeom prst="rect">
              <a:avLst/>
            </a:prstGeom>
            <a:solidFill>
              <a:srgbClr val="B45F06"/>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3667200" y="2024650"/>
              <a:ext cx="904800" cy="1181100"/>
            </a:xfrm>
            <a:prstGeom prst="rect">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5781750" y="538750"/>
              <a:ext cx="904800" cy="1181100"/>
            </a:xfrm>
            <a:prstGeom prst="rect">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5781750" y="1719850"/>
              <a:ext cx="904800" cy="1485900"/>
            </a:xfrm>
            <a:prstGeom prst="rect">
              <a:avLst/>
            </a:prstGeom>
            <a:solidFill>
              <a:srgbClr val="B45F06"/>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txBox="1"/>
            <p:nvPr/>
          </p:nvSpPr>
          <p:spPr>
            <a:xfrm>
              <a:off x="2914613" y="2381250"/>
              <a:ext cx="5049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Oswald"/>
                  <a:ea typeface="Oswald"/>
                  <a:cs typeface="Oswald"/>
                  <a:sym typeface="Oswald"/>
                </a:rPr>
                <a:t>+</a:t>
              </a:r>
              <a:endParaRPr sz="3600">
                <a:latin typeface="Oswald"/>
                <a:ea typeface="Oswald"/>
                <a:cs typeface="Oswald"/>
                <a:sym typeface="Oswald"/>
              </a:endParaRPr>
            </a:p>
          </p:txBody>
        </p:sp>
        <p:sp>
          <p:nvSpPr>
            <p:cNvPr id="702" name="Google Shape;702;p45"/>
            <p:cNvSpPr txBox="1"/>
            <p:nvPr/>
          </p:nvSpPr>
          <p:spPr>
            <a:xfrm>
              <a:off x="4895863" y="2348500"/>
              <a:ext cx="5049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Oswald"/>
                  <a:ea typeface="Oswald"/>
                  <a:cs typeface="Oswald"/>
                  <a:sym typeface="Oswald"/>
                </a:rPr>
                <a:t>=</a:t>
              </a:r>
              <a:endParaRPr sz="3600">
                <a:latin typeface="Oswald"/>
                <a:ea typeface="Oswald"/>
                <a:cs typeface="Oswald"/>
                <a:sym typeface="Oswald"/>
              </a:endParaRPr>
            </a:p>
          </p:txBody>
        </p:sp>
        <p:sp>
          <p:nvSpPr>
            <p:cNvPr id="703" name="Google Shape;703;p45"/>
            <p:cNvSpPr txBox="1"/>
            <p:nvPr/>
          </p:nvSpPr>
          <p:spPr>
            <a:xfrm>
              <a:off x="1577825" y="2391400"/>
              <a:ext cx="981025" cy="2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Oswald"/>
                  <a:ea typeface="Oswald"/>
                  <a:cs typeface="Oswald"/>
                  <a:sym typeface="Oswald"/>
                </a:rPr>
                <a:t>Variable A</a:t>
              </a:r>
              <a:endParaRPr dirty="0">
                <a:solidFill>
                  <a:srgbClr val="F3F3F3"/>
                </a:solidFill>
                <a:latin typeface="Oswald"/>
                <a:ea typeface="Oswald"/>
                <a:cs typeface="Oswald"/>
                <a:sym typeface="Oswald"/>
              </a:endParaRPr>
            </a:p>
          </p:txBody>
        </p:sp>
        <p:sp>
          <p:nvSpPr>
            <p:cNvPr id="704" name="Google Shape;704;p45"/>
            <p:cNvSpPr txBox="1"/>
            <p:nvPr/>
          </p:nvSpPr>
          <p:spPr>
            <a:xfrm>
              <a:off x="3667200" y="2391400"/>
              <a:ext cx="960000" cy="2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Oswald"/>
                  <a:ea typeface="Oswald"/>
                  <a:cs typeface="Oswald"/>
                  <a:sym typeface="Oswald"/>
                </a:rPr>
                <a:t>Variable B</a:t>
              </a:r>
              <a:endParaRPr dirty="0">
                <a:solidFill>
                  <a:srgbClr val="F3F3F3"/>
                </a:solidFill>
                <a:latin typeface="Oswald"/>
                <a:ea typeface="Oswald"/>
                <a:cs typeface="Oswald"/>
                <a:sym typeface="Oswald"/>
              </a:endParaRPr>
            </a:p>
          </p:txBody>
        </p:sp>
        <p:sp>
          <p:nvSpPr>
            <p:cNvPr id="705" name="Google Shape;705;p45"/>
            <p:cNvSpPr txBox="1"/>
            <p:nvPr/>
          </p:nvSpPr>
          <p:spPr>
            <a:xfrm>
              <a:off x="5343525" y="3529600"/>
              <a:ext cx="2448000" cy="2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latin typeface="Oswald"/>
                  <a:ea typeface="Oswald"/>
                  <a:cs typeface="Oswald"/>
                  <a:sym typeface="Oswald"/>
                </a:rPr>
                <a:t>Additive effect</a:t>
              </a:r>
              <a:endParaRPr sz="2400" i="1">
                <a:latin typeface="Oswald"/>
                <a:ea typeface="Oswald"/>
                <a:cs typeface="Oswald"/>
                <a:sym typeface="Oswald"/>
              </a:endParaRPr>
            </a:p>
          </p:txBody>
        </p:sp>
      </p:grpSp>
      <p:sp>
        <p:nvSpPr>
          <p:cNvPr id="706" name="Google Shape;706;p45"/>
          <p:cNvSpPr txBox="1"/>
          <p:nvPr/>
        </p:nvSpPr>
        <p:spPr>
          <a:xfrm>
            <a:off x="260450" y="4181475"/>
            <a:ext cx="8763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running</a:t>
            </a:r>
            <a:endParaRPr i="1">
              <a:latin typeface="Oswald"/>
              <a:ea typeface="Oswald"/>
              <a:cs typeface="Oswald"/>
              <a:sym typeface="Oswald"/>
            </a:endParaRPr>
          </a:p>
        </p:txBody>
      </p:sp>
      <p:sp>
        <p:nvSpPr>
          <p:cNvPr id="707" name="Google Shape;707;p45"/>
          <p:cNvSpPr txBox="1"/>
          <p:nvPr/>
        </p:nvSpPr>
        <p:spPr>
          <a:xfrm>
            <a:off x="2343775" y="4181475"/>
            <a:ext cx="8763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VIP</a:t>
            </a:r>
            <a:endParaRPr i="1">
              <a:latin typeface="Oswald"/>
              <a:ea typeface="Oswald"/>
              <a:cs typeface="Oswald"/>
              <a:sym typeface="Oswald"/>
            </a:endParaRPr>
          </a:p>
        </p:txBody>
      </p:sp>
      <p:sp>
        <p:nvSpPr>
          <p:cNvPr id="708" name="Google Shape;708;p45"/>
          <p:cNvSpPr txBox="1"/>
          <p:nvPr/>
        </p:nvSpPr>
        <p:spPr>
          <a:xfrm>
            <a:off x="4256000" y="4181475"/>
            <a:ext cx="14763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running + VIP</a:t>
            </a:r>
            <a:endParaRPr i="1">
              <a:latin typeface="Oswald"/>
              <a:ea typeface="Oswald"/>
              <a:cs typeface="Oswald"/>
              <a:sym typeface="Oswald"/>
            </a:endParaRPr>
          </a:p>
        </p:txBody>
      </p:sp>
      <p:sp>
        <p:nvSpPr>
          <p:cNvPr id="710" name="Google Shape;710;p45"/>
          <p:cNvSpPr/>
          <p:nvPr/>
        </p:nvSpPr>
        <p:spPr>
          <a:xfrm>
            <a:off x="6917699" y="933275"/>
            <a:ext cx="1715937" cy="1509300"/>
          </a:xfrm>
          <a:prstGeom prst="triangle">
            <a:avLst>
              <a:gd name="adj" fmla="val 50000"/>
            </a:avLst>
          </a:prstGeom>
          <a:solidFill>
            <a:srgbClr val="666666"/>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EFEFEF"/>
                </a:solidFill>
                <a:latin typeface="Oswald"/>
                <a:ea typeface="Oswald"/>
                <a:cs typeface="Oswald"/>
                <a:sym typeface="Oswald"/>
              </a:rPr>
              <a:t>neuron</a:t>
            </a:r>
            <a:endParaRPr sz="1800" dirty="0">
              <a:solidFill>
                <a:srgbClr val="EFEFEF"/>
              </a:solidFill>
              <a:latin typeface="Oswald"/>
              <a:ea typeface="Oswald"/>
              <a:cs typeface="Oswald"/>
              <a:sym typeface="Oswald"/>
            </a:endParaRPr>
          </a:p>
        </p:txBody>
      </p:sp>
      <p:sp>
        <p:nvSpPr>
          <p:cNvPr id="711" name="Google Shape;711;p45"/>
          <p:cNvSpPr/>
          <p:nvPr/>
        </p:nvSpPr>
        <p:spPr>
          <a:xfrm>
            <a:off x="6403600" y="3188300"/>
            <a:ext cx="733800" cy="745800"/>
          </a:xfrm>
          <a:prstGeom prst="ellipse">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VIP</a:t>
            </a:r>
            <a:endParaRPr b="1">
              <a:latin typeface="Oswald"/>
              <a:ea typeface="Oswald"/>
              <a:cs typeface="Oswald"/>
              <a:sym typeface="Oswald"/>
            </a:endParaRPr>
          </a:p>
        </p:txBody>
      </p:sp>
      <p:cxnSp>
        <p:nvCxnSpPr>
          <p:cNvPr id="712" name="Google Shape;712;p45"/>
          <p:cNvCxnSpPr>
            <a:stCxn id="711" idx="7"/>
          </p:cNvCxnSpPr>
          <p:nvPr/>
        </p:nvCxnSpPr>
        <p:spPr>
          <a:xfrm flipV="1">
            <a:off x="7029937" y="2541181"/>
            <a:ext cx="466016" cy="756339"/>
          </a:xfrm>
          <a:prstGeom prst="straightConnector1">
            <a:avLst/>
          </a:prstGeom>
          <a:noFill/>
          <a:ln w="28575" cap="flat" cmpd="sng">
            <a:solidFill>
              <a:srgbClr val="FFAB40"/>
            </a:solidFill>
            <a:prstDash val="solid"/>
            <a:round/>
            <a:headEnd type="none" w="med" len="med"/>
            <a:tailEnd type="diamond" w="med" len="med"/>
          </a:ln>
        </p:spPr>
      </p:cxnSp>
      <p:sp>
        <p:nvSpPr>
          <p:cNvPr id="713" name="Google Shape;713;p45"/>
          <p:cNvSpPr/>
          <p:nvPr/>
        </p:nvSpPr>
        <p:spPr>
          <a:xfrm>
            <a:off x="7747700" y="3297525"/>
            <a:ext cx="13332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Locomotion</a:t>
            </a:r>
            <a:r>
              <a:rPr lang="en"/>
              <a:t> </a:t>
            </a:r>
            <a:endParaRPr/>
          </a:p>
        </p:txBody>
      </p:sp>
      <p:cxnSp>
        <p:nvCxnSpPr>
          <p:cNvPr id="714" name="Google Shape;714;p45"/>
          <p:cNvCxnSpPr>
            <a:stCxn id="713" idx="0"/>
          </p:cNvCxnSpPr>
          <p:nvPr/>
        </p:nvCxnSpPr>
        <p:spPr>
          <a:xfrm rot="10800000">
            <a:off x="7946900" y="2462325"/>
            <a:ext cx="467400" cy="835200"/>
          </a:xfrm>
          <a:prstGeom prst="straightConnector1">
            <a:avLst/>
          </a:prstGeom>
          <a:noFill/>
          <a:ln w="19050" cap="flat" cmpd="sng">
            <a:solidFill>
              <a:srgbClr val="666666"/>
            </a:solidFill>
            <a:prstDash val="solid"/>
            <a:round/>
            <a:headEnd type="none" w="med" len="med"/>
            <a:tailEnd type="triangle" w="med" len="med"/>
          </a:ln>
        </p:spPr>
      </p:cxnSp>
      <p:sp>
        <p:nvSpPr>
          <p:cNvPr id="715" name="Google Shape;715;p45"/>
          <p:cNvSpPr txBox="1"/>
          <p:nvPr/>
        </p:nvSpPr>
        <p:spPr>
          <a:xfrm>
            <a:off x="4329225" y="3464875"/>
            <a:ext cx="904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3F3F3"/>
                </a:solidFill>
                <a:latin typeface="Oswald"/>
                <a:ea typeface="Oswald"/>
                <a:cs typeface="Oswald"/>
                <a:sym typeface="Oswald"/>
              </a:rPr>
              <a:t>A + B</a:t>
            </a:r>
            <a:endParaRPr>
              <a:solidFill>
                <a:srgbClr val="F3F3F3"/>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6"/>
          <p:cNvSpPr/>
          <p:nvPr/>
        </p:nvSpPr>
        <p:spPr>
          <a:xfrm>
            <a:off x="4343475" y="2491375"/>
            <a:ext cx="876300" cy="1181100"/>
          </a:xfrm>
          <a:prstGeom prst="rect">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46"/>
          <p:cNvGrpSpPr/>
          <p:nvPr/>
        </p:nvGrpSpPr>
        <p:grpSpPr>
          <a:xfrm>
            <a:off x="161924" y="1529350"/>
            <a:ext cx="6181801" cy="3286050"/>
            <a:chOff x="1609724" y="538750"/>
            <a:chExt cx="6181801" cy="3286050"/>
          </a:xfrm>
        </p:grpSpPr>
        <p:sp>
          <p:nvSpPr>
            <p:cNvPr id="722" name="Google Shape;722;p46"/>
            <p:cNvSpPr/>
            <p:nvPr/>
          </p:nvSpPr>
          <p:spPr>
            <a:xfrm>
              <a:off x="1609725" y="1719850"/>
              <a:ext cx="904800" cy="1485900"/>
            </a:xfrm>
            <a:prstGeom prst="rect">
              <a:avLst/>
            </a:prstGeom>
            <a:solidFill>
              <a:srgbClr val="B45F06"/>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6"/>
            <p:cNvSpPr/>
            <p:nvPr/>
          </p:nvSpPr>
          <p:spPr>
            <a:xfrm>
              <a:off x="3667200" y="2024650"/>
              <a:ext cx="904800" cy="1181100"/>
            </a:xfrm>
            <a:prstGeom prst="rect">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p:cNvSpPr/>
            <p:nvPr/>
          </p:nvSpPr>
          <p:spPr>
            <a:xfrm>
              <a:off x="5781750" y="538750"/>
              <a:ext cx="904800" cy="1181100"/>
            </a:xfrm>
            <a:prstGeom prst="rect">
              <a:avLst/>
            </a:prstGeom>
            <a:noFill/>
            <a:ln w="2857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p:cNvSpPr/>
            <p:nvPr/>
          </p:nvSpPr>
          <p:spPr>
            <a:xfrm>
              <a:off x="5781750" y="1719850"/>
              <a:ext cx="904800" cy="1485900"/>
            </a:xfrm>
            <a:prstGeom prst="rect">
              <a:avLst/>
            </a:prstGeom>
            <a:solidFill>
              <a:srgbClr val="B45F06"/>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p:cNvSpPr txBox="1"/>
            <p:nvPr/>
          </p:nvSpPr>
          <p:spPr>
            <a:xfrm>
              <a:off x="2914613" y="2381250"/>
              <a:ext cx="5049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Oswald"/>
                  <a:ea typeface="Oswald"/>
                  <a:cs typeface="Oswald"/>
                  <a:sym typeface="Oswald"/>
                </a:rPr>
                <a:t>+</a:t>
              </a:r>
              <a:endParaRPr sz="3600">
                <a:latin typeface="Oswald"/>
                <a:ea typeface="Oswald"/>
                <a:cs typeface="Oswald"/>
                <a:sym typeface="Oswald"/>
              </a:endParaRPr>
            </a:p>
          </p:txBody>
        </p:sp>
        <p:sp>
          <p:nvSpPr>
            <p:cNvPr id="727" name="Google Shape;727;p46"/>
            <p:cNvSpPr txBox="1"/>
            <p:nvPr/>
          </p:nvSpPr>
          <p:spPr>
            <a:xfrm>
              <a:off x="4895863" y="2348500"/>
              <a:ext cx="5049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Oswald"/>
                  <a:ea typeface="Oswald"/>
                  <a:cs typeface="Oswald"/>
                  <a:sym typeface="Oswald"/>
                </a:rPr>
                <a:t>=</a:t>
              </a:r>
              <a:endParaRPr sz="3600">
                <a:latin typeface="Oswald"/>
                <a:ea typeface="Oswald"/>
                <a:cs typeface="Oswald"/>
                <a:sym typeface="Oswald"/>
              </a:endParaRPr>
            </a:p>
          </p:txBody>
        </p:sp>
        <p:sp>
          <p:nvSpPr>
            <p:cNvPr id="728" name="Google Shape;728;p46"/>
            <p:cNvSpPr txBox="1"/>
            <p:nvPr/>
          </p:nvSpPr>
          <p:spPr>
            <a:xfrm>
              <a:off x="1609724" y="2391400"/>
              <a:ext cx="981025" cy="2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Oswald"/>
                  <a:ea typeface="Oswald"/>
                  <a:cs typeface="Oswald"/>
                  <a:sym typeface="Oswald"/>
                </a:rPr>
                <a:t>Variable A</a:t>
              </a:r>
              <a:endParaRPr dirty="0">
                <a:solidFill>
                  <a:srgbClr val="F3F3F3"/>
                </a:solidFill>
                <a:latin typeface="Oswald"/>
                <a:ea typeface="Oswald"/>
                <a:cs typeface="Oswald"/>
                <a:sym typeface="Oswald"/>
              </a:endParaRPr>
            </a:p>
          </p:txBody>
        </p:sp>
        <p:sp>
          <p:nvSpPr>
            <p:cNvPr id="729" name="Google Shape;729;p46"/>
            <p:cNvSpPr txBox="1"/>
            <p:nvPr/>
          </p:nvSpPr>
          <p:spPr>
            <a:xfrm>
              <a:off x="3667200" y="2391400"/>
              <a:ext cx="990762" cy="2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Oswald"/>
                  <a:ea typeface="Oswald"/>
                  <a:cs typeface="Oswald"/>
                  <a:sym typeface="Oswald"/>
                </a:rPr>
                <a:t>Variable B</a:t>
              </a:r>
              <a:endParaRPr dirty="0">
                <a:solidFill>
                  <a:srgbClr val="F3F3F3"/>
                </a:solidFill>
                <a:latin typeface="Oswald"/>
                <a:ea typeface="Oswald"/>
                <a:cs typeface="Oswald"/>
                <a:sym typeface="Oswald"/>
              </a:endParaRPr>
            </a:p>
          </p:txBody>
        </p:sp>
        <p:sp>
          <p:nvSpPr>
            <p:cNvPr id="730" name="Google Shape;730;p46"/>
            <p:cNvSpPr txBox="1"/>
            <p:nvPr/>
          </p:nvSpPr>
          <p:spPr>
            <a:xfrm>
              <a:off x="5343525" y="3529600"/>
              <a:ext cx="2448000" cy="2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latin typeface="Oswald"/>
                  <a:ea typeface="Oswald"/>
                  <a:cs typeface="Oswald"/>
                  <a:sym typeface="Oswald"/>
                </a:rPr>
                <a:t>Sublinear effect</a:t>
              </a:r>
              <a:endParaRPr sz="2400" i="1">
                <a:latin typeface="Oswald"/>
                <a:ea typeface="Oswald"/>
                <a:cs typeface="Oswald"/>
                <a:sym typeface="Oswald"/>
              </a:endParaRPr>
            </a:p>
          </p:txBody>
        </p:sp>
      </p:grpSp>
      <p:sp>
        <p:nvSpPr>
          <p:cNvPr id="731" name="Google Shape;731;p46"/>
          <p:cNvSpPr txBox="1"/>
          <p:nvPr/>
        </p:nvSpPr>
        <p:spPr>
          <a:xfrm>
            <a:off x="247650" y="4152900"/>
            <a:ext cx="8763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running</a:t>
            </a:r>
            <a:endParaRPr i="1">
              <a:latin typeface="Oswald"/>
              <a:ea typeface="Oswald"/>
              <a:cs typeface="Oswald"/>
              <a:sym typeface="Oswald"/>
            </a:endParaRPr>
          </a:p>
        </p:txBody>
      </p:sp>
      <p:sp>
        <p:nvSpPr>
          <p:cNvPr id="732" name="Google Shape;732;p46"/>
          <p:cNvSpPr txBox="1"/>
          <p:nvPr/>
        </p:nvSpPr>
        <p:spPr>
          <a:xfrm>
            <a:off x="2381250" y="4181475"/>
            <a:ext cx="8763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VIP</a:t>
            </a:r>
            <a:endParaRPr i="1">
              <a:latin typeface="Oswald"/>
              <a:ea typeface="Oswald"/>
              <a:cs typeface="Oswald"/>
              <a:sym typeface="Oswald"/>
            </a:endParaRPr>
          </a:p>
        </p:txBody>
      </p:sp>
      <p:sp>
        <p:nvSpPr>
          <p:cNvPr id="733" name="Google Shape;733;p46"/>
          <p:cNvSpPr txBox="1"/>
          <p:nvPr/>
        </p:nvSpPr>
        <p:spPr>
          <a:xfrm>
            <a:off x="4257675" y="4133850"/>
            <a:ext cx="14763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running + VIP</a:t>
            </a:r>
            <a:endParaRPr i="1">
              <a:latin typeface="Oswald"/>
              <a:ea typeface="Oswald"/>
              <a:cs typeface="Oswald"/>
              <a:sym typeface="Oswald"/>
            </a:endParaRPr>
          </a:p>
        </p:txBody>
      </p:sp>
      <p:sp>
        <p:nvSpPr>
          <p:cNvPr id="734" name="Google Shape;734;p46"/>
          <p:cNvSpPr txBox="1">
            <a:spLocks noGrp="1"/>
          </p:cNvSpPr>
          <p:nvPr>
            <p:ph type="title"/>
          </p:nvPr>
        </p:nvSpPr>
        <p:spPr>
          <a:xfrm>
            <a:off x="3879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Test for </a:t>
            </a:r>
            <a:r>
              <a:rPr lang="en" dirty="0" smtClean="0">
                <a:latin typeface="Oswald"/>
                <a:ea typeface="Oswald"/>
                <a:cs typeface="Oswald"/>
                <a:sym typeface="Oswald"/>
              </a:rPr>
              <a:t>interaction</a:t>
            </a:r>
            <a:endParaRPr dirty="0">
              <a:latin typeface="Oswald"/>
              <a:ea typeface="Oswald"/>
              <a:cs typeface="Oswald"/>
              <a:sym typeface="Oswald"/>
            </a:endParaRPr>
          </a:p>
        </p:txBody>
      </p:sp>
      <p:sp>
        <p:nvSpPr>
          <p:cNvPr id="736" name="Google Shape;736;p46"/>
          <p:cNvSpPr/>
          <p:nvPr/>
        </p:nvSpPr>
        <p:spPr>
          <a:xfrm>
            <a:off x="6917700" y="933275"/>
            <a:ext cx="1662774" cy="1509300"/>
          </a:xfrm>
          <a:prstGeom prst="triangle">
            <a:avLst>
              <a:gd name="adj" fmla="val 50000"/>
            </a:avLst>
          </a:prstGeom>
          <a:solidFill>
            <a:srgbClr val="666666"/>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EFEFEF"/>
                </a:solidFill>
                <a:latin typeface="Oswald"/>
                <a:ea typeface="Oswald"/>
                <a:cs typeface="Oswald"/>
                <a:sym typeface="Oswald"/>
              </a:rPr>
              <a:t>neuron</a:t>
            </a:r>
            <a:endParaRPr sz="1800">
              <a:solidFill>
                <a:srgbClr val="EFEFEF"/>
              </a:solidFill>
              <a:latin typeface="Oswald"/>
              <a:ea typeface="Oswald"/>
              <a:cs typeface="Oswald"/>
              <a:sym typeface="Oswald"/>
            </a:endParaRPr>
          </a:p>
        </p:txBody>
      </p:sp>
      <p:sp>
        <p:nvSpPr>
          <p:cNvPr id="737" name="Google Shape;737;p46"/>
          <p:cNvSpPr/>
          <p:nvPr/>
        </p:nvSpPr>
        <p:spPr>
          <a:xfrm>
            <a:off x="7382187" y="2926675"/>
            <a:ext cx="733800" cy="745800"/>
          </a:xfrm>
          <a:prstGeom prst="ellipse">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VIP</a:t>
            </a:r>
            <a:endParaRPr b="1">
              <a:latin typeface="Oswald"/>
              <a:ea typeface="Oswald"/>
              <a:cs typeface="Oswald"/>
              <a:sym typeface="Oswald"/>
            </a:endParaRPr>
          </a:p>
        </p:txBody>
      </p:sp>
      <p:cxnSp>
        <p:nvCxnSpPr>
          <p:cNvPr id="738" name="Google Shape;738;p46"/>
          <p:cNvCxnSpPr>
            <a:stCxn id="737" idx="0"/>
            <a:endCxn id="736" idx="3"/>
          </p:cNvCxnSpPr>
          <p:nvPr/>
        </p:nvCxnSpPr>
        <p:spPr>
          <a:xfrm flipV="1">
            <a:off x="7749087" y="2442575"/>
            <a:ext cx="0" cy="484100"/>
          </a:xfrm>
          <a:prstGeom prst="straightConnector1">
            <a:avLst/>
          </a:prstGeom>
          <a:noFill/>
          <a:ln w="28575" cap="flat" cmpd="sng">
            <a:solidFill>
              <a:srgbClr val="FFAB40"/>
            </a:solidFill>
            <a:prstDash val="solid"/>
            <a:round/>
            <a:headEnd type="none" w="med" len="med"/>
            <a:tailEnd type="diamond" w="med" len="med"/>
          </a:ln>
        </p:spPr>
      </p:cxnSp>
      <p:sp>
        <p:nvSpPr>
          <p:cNvPr id="739" name="Google Shape;739;p46"/>
          <p:cNvSpPr/>
          <p:nvPr/>
        </p:nvSpPr>
        <p:spPr>
          <a:xfrm>
            <a:off x="7082487" y="4165969"/>
            <a:ext cx="13332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Locomotion</a:t>
            </a:r>
            <a:r>
              <a:rPr lang="en"/>
              <a:t> </a:t>
            </a:r>
            <a:endParaRPr/>
          </a:p>
        </p:txBody>
      </p:sp>
      <p:cxnSp>
        <p:nvCxnSpPr>
          <p:cNvPr id="740" name="Google Shape;740;p46"/>
          <p:cNvCxnSpPr>
            <a:stCxn id="739" idx="0"/>
            <a:endCxn id="737" idx="4"/>
          </p:cNvCxnSpPr>
          <p:nvPr/>
        </p:nvCxnSpPr>
        <p:spPr>
          <a:xfrm flipV="1">
            <a:off x="7749087" y="3672475"/>
            <a:ext cx="0" cy="493494"/>
          </a:xfrm>
          <a:prstGeom prst="straightConnector1">
            <a:avLst/>
          </a:prstGeom>
          <a:noFill/>
          <a:ln w="19050" cap="flat" cmpd="sng">
            <a:solidFill>
              <a:srgbClr val="666666"/>
            </a:solidFill>
            <a:prstDash val="solid"/>
            <a:round/>
            <a:headEnd type="none" w="med" len="med"/>
            <a:tailEnd type="triangle" w="med" len="med"/>
          </a:ln>
        </p:spPr>
      </p:cxnSp>
      <p:sp>
        <p:nvSpPr>
          <p:cNvPr id="741" name="Google Shape;741;p46"/>
          <p:cNvSpPr txBox="1"/>
          <p:nvPr/>
        </p:nvSpPr>
        <p:spPr>
          <a:xfrm>
            <a:off x="4329225" y="3464875"/>
            <a:ext cx="904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3F3F3"/>
                </a:solidFill>
                <a:latin typeface="Oswald"/>
                <a:ea typeface="Oswald"/>
                <a:cs typeface="Oswald"/>
                <a:sym typeface="Oswald"/>
              </a:rPr>
              <a:t>A + B</a:t>
            </a:r>
            <a:endParaRPr>
              <a:solidFill>
                <a:srgbClr val="F3F3F3"/>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746" name="Google Shape;746;p47"/>
          <p:cNvPicPr preferRelativeResize="0"/>
          <p:nvPr/>
        </p:nvPicPr>
        <p:blipFill>
          <a:blip r:embed="rId3">
            <a:alphaModFix/>
          </a:blip>
          <a:stretch>
            <a:fillRect/>
          </a:stretch>
        </p:blipFill>
        <p:spPr>
          <a:xfrm>
            <a:off x="152400" y="734775"/>
            <a:ext cx="7264422" cy="4256326"/>
          </a:xfrm>
          <a:prstGeom prst="rect">
            <a:avLst/>
          </a:prstGeom>
          <a:noFill/>
          <a:ln>
            <a:noFill/>
          </a:ln>
        </p:spPr>
      </p:pic>
      <p:grpSp>
        <p:nvGrpSpPr>
          <p:cNvPr id="747" name="Google Shape;747;p47"/>
          <p:cNvGrpSpPr/>
          <p:nvPr/>
        </p:nvGrpSpPr>
        <p:grpSpPr>
          <a:xfrm>
            <a:off x="5657225" y="1362675"/>
            <a:ext cx="390350" cy="726475"/>
            <a:chOff x="3842700" y="2205650"/>
            <a:chExt cx="390350" cy="726475"/>
          </a:xfrm>
        </p:grpSpPr>
        <p:sp>
          <p:nvSpPr>
            <p:cNvPr id="748" name="Google Shape;748;p47"/>
            <p:cNvSpPr/>
            <p:nvPr/>
          </p:nvSpPr>
          <p:spPr>
            <a:xfrm>
              <a:off x="3842700" y="2770425"/>
              <a:ext cx="161700" cy="1617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7"/>
            <p:cNvSpPr/>
            <p:nvPr/>
          </p:nvSpPr>
          <p:spPr>
            <a:xfrm>
              <a:off x="4071350" y="2205650"/>
              <a:ext cx="161700" cy="161700"/>
            </a:xfrm>
            <a:prstGeom prst="ellipse">
              <a:avLst/>
            </a:prstGeom>
            <a:solidFill>
              <a:srgbClr val="99999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 name="Google Shape;750;p4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Test for </a:t>
            </a:r>
            <a:r>
              <a:rPr lang="en" dirty="0" smtClean="0">
                <a:latin typeface="Oswald"/>
                <a:ea typeface="Oswald"/>
                <a:cs typeface="Oswald"/>
                <a:sym typeface="Oswald"/>
              </a:rPr>
              <a:t>interaction</a:t>
            </a:r>
            <a:endParaRPr dirty="0">
              <a:latin typeface="Oswald"/>
              <a:ea typeface="Oswald"/>
              <a:cs typeface="Oswald"/>
              <a:sym typeface="Oswald"/>
            </a:endParaRPr>
          </a:p>
        </p:txBody>
      </p:sp>
      <p:grpSp>
        <p:nvGrpSpPr>
          <p:cNvPr id="751" name="Google Shape;751;p47"/>
          <p:cNvGrpSpPr/>
          <p:nvPr/>
        </p:nvGrpSpPr>
        <p:grpSpPr>
          <a:xfrm>
            <a:off x="3323600" y="2158025"/>
            <a:ext cx="380800" cy="1126525"/>
            <a:chOff x="3323600" y="2158025"/>
            <a:chExt cx="380800" cy="1126525"/>
          </a:xfrm>
        </p:grpSpPr>
        <p:sp>
          <p:nvSpPr>
            <p:cNvPr id="752" name="Google Shape;752;p47"/>
            <p:cNvSpPr/>
            <p:nvPr/>
          </p:nvSpPr>
          <p:spPr>
            <a:xfrm>
              <a:off x="3323600" y="3122850"/>
              <a:ext cx="161700" cy="161700"/>
            </a:xfrm>
            <a:prstGeom prst="ellipse">
              <a:avLst/>
            </a:prstGeom>
            <a:solidFill>
              <a:srgbClr val="990000"/>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7"/>
            <p:cNvSpPr/>
            <p:nvPr/>
          </p:nvSpPr>
          <p:spPr>
            <a:xfrm>
              <a:off x="3542700" y="2158025"/>
              <a:ext cx="161700" cy="161700"/>
            </a:xfrm>
            <a:prstGeom prst="ellipse">
              <a:avLst/>
            </a:prstGeom>
            <a:solidFill>
              <a:srgbClr val="BF9000"/>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47"/>
          <p:cNvGrpSpPr/>
          <p:nvPr/>
        </p:nvGrpSpPr>
        <p:grpSpPr>
          <a:xfrm>
            <a:off x="1280291" y="1057200"/>
            <a:ext cx="5482262" cy="3781500"/>
            <a:chOff x="1266825" y="1047750"/>
            <a:chExt cx="5286655" cy="3781500"/>
          </a:xfrm>
        </p:grpSpPr>
        <p:sp>
          <p:nvSpPr>
            <p:cNvPr id="756" name="Google Shape;756;p47"/>
            <p:cNvSpPr/>
            <p:nvPr/>
          </p:nvSpPr>
          <p:spPr>
            <a:xfrm>
              <a:off x="3687880" y="1047750"/>
              <a:ext cx="2865600" cy="3781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1266825" y="1404950"/>
              <a:ext cx="633300" cy="25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746" name="Google Shape;746;p47"/>
          <p:cNvPicPr preferRelativeResize="0"/>
          <p:nvPr/>
        </p:nvPicPr>
        <p:blipFill>
          <a:blip r:embed="rId3">
            <a:alphaModFix/>
          </a:blip>
          <a:stretch>
            <a:fillRect/>
          </a:stretch>
        </p:blipFill>
        <p:spPr>
          <a:xfrm>
            <a:off x="152400" y="734775"/>
            <a:ext cx="7264422" cy="4256326"/>
          </a:xfrm>
          <a:prstGeom prst="rect">
            <a:avLst/>
          </a:prstGeom>
          <a:noFill/>
          <a:ln>
            <a:noFill/>
          </a:ln>
        </p:spPr>
      </p:pic>
      <p:grpSp>
        <p:nvGrpSpPr>
          <p:cNvPr id="747" name="Google Shape;747;p47"/>
          <p:cNvGrpSpPr/>
          <p:nvPr/>
        </p:nvGrpSpPr>
        <p:grpSpPr>
          <a:xfrm>
            <a:off x="5657225" y="1362675"/>
            <a:ext cx="390350" cy="726475"/>
            <a:chOff x="3842700" y="2205650"/>
            <a:chExt cx="390350" cy="726475"/>
          </a:xfrm>
        </p:grpSpPr>
        <p:sp>
          <p:nvSpPr>
            <p:cNvPr id="748" name="Google Shape;748;p47"/>
            <p:cNvSpPr/>
            <p:nvPr/>
          </p:nvSpPr>
          <p:spPr>
            <a:xfrm>
              <a:off x="3842700" y="2770425"/>
              <a:ext cx="161700" cy="1617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7"/>
            <p:cNvSpPr/>
            <p:nvPr/>
          </p:nvSpPr>
          <p:spPr>
            <a:xfrm>
              <a:off x="4071350" y="2205650"/>
              <a:ext cx="161700" cy="161700"/>
            </a:xfrm>
            <a:prstGeom prst="ellipse">
              <a:avLst/>
            </a:prstGeom>
            <a:solidFill>
              <a:srgbClr val="99999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 name="Google Shape;750;p4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Test </a:t>
            </a:r>
            <a:r>
              <a:rPr lang="en" dirty="0" smtClean="0">
                <a:latin typeface="Oswald"/>
                <a:ea typeface="Oswald"/>
                <a:cs typeface="Oswald"/>
                <a:sym typeface="Oswald"/>
              </a:rPr>
              <a:t>for</a:t>
            </a:r>
            <a:r>
              <a:rPr lang="en-US" dirty="0" smtClean="0">
                <a:latin typeface="Oswald"/>
                <a:ea typeface="Oswald"/>
                <a:cs typeface="Oswald"/>
                <a:sym typeface="Oswald"/>
              </a:rPr>
              <a:t> </a:t>
            </a:r>
            <a:r>
              <a:rPr lang="en" dirty="0" smtClean="0">
                <a:latin typeface="Oswald"/>
                <a:ea typeface="Oswald"/>
                <a:cs typeface="Oswald"/>
                <a:sym typeface="Oswald"/>
              </a:rPr>
              <a:t>interaction</a:t>
            </a:r>
            <a:endParaRPr dirty="0">
              <a:latin typeface="Oswald"/>
              <a:ea typeface="Oswald"/>
              <a:cs typeface="Oswald"/>
              <a:sym typeface="Oswald"/>
            </a:endParaRPr>
          </a:p>
        </p:txBody>
      </p:sp>
      <p:grpSp>
        <p:nvGrpSpPr>
          <p:cNvPr id="751" name="Google Shape;751;p47"/>
          <p:cNvGrpSpPr/>
          <p:nvPr/>
        </p:nvGrpSpPr>
        <p:grpSpPr>
          <a:xfrm>
            <a:off x="3323600" y="2158025"/>
            <a:ext cx="380800" cy="1126525"/>
            <a:chOff x="3323600" y="2158025"/>
            <a:chExt cx="380800" cy="1126525"/>
          </a:xfrm>
        </p:grpSpPr>
        <p:sp>
          <p:nvSpPr>
            <p:cNvPr id="752" name="Google Shape;752;p47"/>
            <p:cNvSpPr/>
            <p:nvPr/>
          </p:nvSpPr>
          <p:spPr>
            <a:xfrm>
              <a:off x="3323600" y="3122850"/>
              <a:ext cx="161700" cy="161700"/>
            </a:xfrm>
            <a:prstGeom prst="ellipse">
              <a:avLst/>
            </a:prstGeom>
            <a:solidFill>
              <a:srgbClr val="990000"/>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7"/>
            <p:cNvSpPr/>
            <p:nvPr/>
          </p:nvSpPr>
          <p:spPr>
            <a:xfrm>
              <a:off x="3542700" y="2158025"/>
              <a:ext cx="161700" cy="161700"/>
            </a:xfrm>
            <a:prstGeom prst="ellipse">
              <a:avLst/>
            </a:prstGeom>
            <a:solidFill>
              <a:srgbClr val="BF9000"/>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77441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762" name="Google Shape;762;p48"/>
          <p:cNvPicPr preferRelativeResize="0"/>
          <p:nvPr/>
        </p:nvPicPr>
        <p:blipFill>
          <a:blip r:embed="rId3">
            <a:alphaModFix/>
          </a:blip>
          <a:stretch>
            <a:fillRect/>
          </a:stretch>
        </p:blipFill>
        <p:spPr>
          <a:xfrm>
            <a:off x="152400" y="744975"/>
            <a:ext cx="7247025" cy="4246126"/>
          </a:xfrm>
          <a:prstGeom prst="rect">
            <a:avLst/>
          </a:prstGeom>
          <a:noFill/>
          <a:ln>
            <a:noFill/>
          </a:ln>
        </p:spPr>
      </p:pic>
      <p:sp>
        <p:nvSpPr>
          <p:cNvPr id="763" name="Google Shape;763;p48"/>
          <p:cNvSpPr txBox="1">
            <a:spLocks noGrp="1"/>
          </p:cNvSpPr>
          <p:nvPr>
            <p:ph type="title"/>
          </p:nvPr>
        </p:nvSpPr>
        <p:spPr>
          <a:xfrm>
            <a:off x="311700" y="20047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Test </a:t>
            </a:r>
            <a:r>
              <a:rPr lang="en">
                <a:latin typeface="Oswald"/>
                <a:ea typeface="Oswald"/>
                <a:cs typeface="Oswald"/>
                <a:sym typeface="Oswald"/>
              </a:rPr>
              <a:t>for </a:t>
            </a:r>
            <a:r>
              <a:rPr lang="en" smtClean="0">
                <a:latin typeface="Oswald"/>
                <a:ea typeface="Oswald"/>
                <a:cs typeface="Oswald"/>
                <a:sym typeface="Oswald"/>
              </a:rPr>
              <a:t>interaction</a:t>
            </a:r>
            <a:endParaRPr dirty="0">
              <a:latin typeface="Oswald"/>
              <a:ea typeface="Oswald"/>
              <a:cs typeface="Oswald"/>
              <a:sym typeface="Oswald"/>
            </a:endParaRPr>
          </a:p>
        </p:txBody>
      </p:sp>
      <p:grpSp>
        <p:nvGrpSpPr>
          <p:cNvPr id="764" name="Google Shape;764;p48"/>
          <p:cNvGrpSpPr/>
          <p:nvPr/>
        </p:nvGrpSpPr>
        <p:grpSpPr>
          <a:xfrm>
            <a:off x="3323600" y="2158025"/>
            <a:ext cx="380800" cy="1126525"/>
            <a:chOff x="3323600" y="2158025"/>
            <a:chExt cx="380800" cy="1126525"/>
          </a:xfrm>
        </p:grpSpPr>
        <p:sp>
          <p:nvSpPr>
            <p:cNvPr id="765" name="Google Shape;765;p48"/>
            <p:cNvSpPr/>
            <p:nvPr/>
          </p:nvSpPr>
          <p:spPr>
            <a:xfrm>
              <a:off x="3323600" y="3122850"/>
              <a:ext cx="161700" cy="161700"/>
            </a:xfrm>
            <a:prstGeom prst="ellipse">
              <a:avLst/>
            </a:prstGeom>
            <a:solidFill>
              <a:srgbClr val="990000"/>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8"/>
            <p:cNvSpPr/>
            <p:nvPr/>
          </p:nvSpPr>
          <p:spPr>
            <a:xfrm>
              <a:off x="3542700" y="2158025"/>
              <a:ext cx="161700" cy="161700"/>
            </a:xfrm>
            <a:prstGeom prst="ellipse">
              <a:avLst/>
            </a:prstGeom>
            <a:solidFill>
              <a:srgbClr val="BF9000"/>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8"/>
          <p:cNvGrpSpPr/>
          <p:nvPr/>
        </p:nvGrpSpPr>
        <p:grpSpPr>
          <a:xfrm>
            <a:off x="5657225" y="1362675"/>
            <a:ext cx="390350" cy="726475"/>
            <a:chOff x="3842700" y="2205650"/>
            <a:chExt cx="390350" cy="726475"/>
          </a:xfrm>
        </p:grpSpPr>
        <p:sp>
          <p:nvSpPr>
            <p:cNvPr id="768" name="Google Shape;768;p48"/>
            <p:cNvSpPr/>
            <p:nvPr/>
          </p:nvSpPr>
          <p:spPr>
            <a:xfrm>
              <a:off x="3842700" y="2770425"/>
              <a:ext cx="161700" cy="1617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4071350" y="2205650"/>
              <a:ext cx="161700" cy="161700"/>
            </a:xfrm>
            <a:prstGeom prst="ellipse">
              <a:avLst/>
            </a:prstGeom>
            <a:solidFill>
              <a:srgbClr val="99999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a:off x="5330780" y="735793"/>
            <a:ext cx="2068645" cy="4256326"/>
            <a:chOff x="5352046" y="735793"/>
            <a:chExt cx="2068645" cy="4256326"/>
          </a:xfrm>
        </p:grpSpPr>
        <p:pic>
          <p:nvPicPr>
            <p:cNvPr id="12" name="Google Shape;746;p47"/>
            <p:cNvPicPr preferRelativeResize="0"/>
            <p:nvPr/>
          </p:nvPicPr>
          <p:blipFill rotWithShape="1">
            <a:blip r:embed="rId4">
              <a:alphaModFix/>
            </a:blip>
            <a:srcRect l="71524"/>
            <a:stretch/>
          </p:blipFill>
          <p:spPr>
            <a:xfrm>
              <a:off x="5352046" y="735793"/>
              <a:ext cx="2068645" cy="4256326"/>
            </a:xfrm>
            <a:prstGeom prst="rect">
              <a:avLst/>
            </a:prstGeom>
            <a:noFill/>
            <a:ln>
              <a:noFill/>
            </a:ln>
          </p:spPr>
        </p:pic>
        <p:grpSp>
          <p:nvGrpSpPr>
            <p:cNvPr id="13" name="Google Shape;747;p47"/>
            <p:cNvGrpSpPr/>
            <p:nvPr/>
          </p:nvGrpSpPr>
          <p:grpSpPr>
            <a:xfrm>
              <a:off x="5682029" y="1344947"/>
              <a:ext cx="390350" cy="726475"/>
              <a:chOff x="3842700" y="2205650"/>
              <a:chExt cx="390350" cy="726475"/>
            </a:xfrm>
          </p:grpSpPr>
          <p:sp>
            <p:nvSpPr>
              <p:cNvPr id="14" name="Google Shape;748;p47"/>
              <p:cNvSpPr/>
              <p:nvPr/>
            </p:nvSpPr>
            <p:spPr>
              <a:xfrm>
                <a:off x="3842700" y="2770425"/>
                <a:ext cx="161700" cy="1617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9;p47"/>
              <p:cNvSpPr/>
              <p:nvPr/>
            </p:nvSpPr>
            <p:spPr>
              <a:xfrm>
                <a:off x="4071350" y="2205650"/>
                <a:ext cx="161700" cy="161700"/>
              </a:xfrm>
              <a:prstGeom prst="ellipse">
                <a:avLst/>
              </a:prstGeom>
              <a:solidFill>
                <a:srgbClr val="99999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762" name="Google Shape;762;p48"/>
          <p:cNvPicPr preferRelativeResize="0"/>
          <p:nvPr/>
        </p:nvPicPr>
        <p:blipFill>
          <a:blip r:embed="rId3">
            <a:alphaModFix/>
          </a:blip>
          <a:stretch>
            <a:fillRect/>
          </a:stretch>
        </p:blipFill>
        <p:spPr>
          <a:xfrm>
            <a:off x="152400" y="744975"/>
            <a:ext cx="7247025" cy="4246126"/>
          </a:xfrm>
          <a:prstGeom prst="rect">
            <a:avLst/>
          </a:prstGeom>
          <a:noFill/>
          <a:ln>
            <a:noFill/>
          </a:ln>
        </p:spPr>
      </p:pic>
      <p:sp>
        <p:nvSpPr>
          <p:cNvPr id="763" name="Google Shape;763;p48"/>
          <p:cNvSpPr txBox="1">
            <a:spLocks noGrp="1"/>
          </p:cNvSpPr>
          <p:nvPr>
            <p:ph type="title"/>
          </p:nvPr>
        </p:nvSpPr>
        <p:spPr>
          <a:xfrm>
            <a:off x="301067" y="22089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Test </a:t>
            </a:r>
            <a:r>
              <a:rPr lang="en">
                <a:latin typeface="Oswald"/>
                <a:ea typeface="Oswald"/>
                <a:cs typeface="Oswald"/>
                <a:sym typeface="Oswald"/>
              </a:rPr>
              <a:t>for </a:t>
            </a:r>
            <a:r>
              <a:rPr lang="en" smtClean="0">
                <a:latin typeface="Oswald"/>
                <a:ea typeface="Oswald"/>
                <a:cs typeface="Oswald"/>
                <a:sym typeface="Oswald"/>
              </a:rPr>
              <a:t>interaction</a:t>
            </a:r>
            <a:endParaRPr dirty="0">
              <a:latin typeface="Oswald"/>
              <a:ea typeface="Oswald"/>
              <a:cs typeface="Oswald"/>
              <a:sym typeface="Oswald"/>
            </a:endParaRPr>
          </a:p>
        </p:txBody>
      </p:sp>
      <p:grpSp>
        <p:nvGrpSpPr>
          <p:cNvPr id="764" name="Google Shape;764;p48"/>
          <p:cNvGrpSpPr/>
          <p:nvPr/>
        </p:nvGrpSpPr>
        <p:grpSpPr>
          <a:xfrm>
            <a:off x="3323600" y="2158025"/>
            <a:ext cx="380800" cy="1126525"/>
            <a:chOff x="3323600" y="2158025"/>
            <a:chExt cx="380800" cy="1126525"/>
          </a:xfrm>
        </p:grpSpPr>
        <p:sp>
          <p:nvSpPr>
            <p:cNvPr id="765" name="Google Shape;765;p48"/>
            <p:cNvSpPr/>
            <p:nvPr/>
          </p:nvSpPr>
          <p:spPr>
            <a:xfrm>
              <a:off x="3323600" y="3122850"/>
              <a:ext cx="161700" cy="161700"/>
            </a:xfrm>
            <a:prstGeom prst="ellipse">
              <a:avLst/>
            </a:prstGeom>
            <a:solidFill>
              <a:srgbClr val="990000"/>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8"/>
            <p:cNvSpPr/>
            <p:nvPr/>
          </p:nvSpPr>
          <p:spPr>
            <a:xfrm>
              <a:off x="3542700" y="2158025"/>
              <a:ext cx="161700" cy="161700"/>
            </a:xfrm>
            <a:prstGeom prst="ellipse">
              <a:avLst/>
            </a:prstGeom>
            <a:solidFill>
              <a:srgbClr val="BF9000"/>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8"/>
          <p:cNvGrpSpPr/>
          <p:nvPr/>
        </p:nvGrpSpPr>
        <p:grpSpPr>
          <a:xfrm>
            <a:off x="5657225" y="1362675"/>
            <a:ext cx="390350" cy="726475"/>
            <a:chOff x="3842700" y="2205650"/>
            <a:chExt cx="390350" cy="726475"/>
          </a:xfrm>
        </p:grpSpPr>
        <p:sp>
          <p:nvSpPr>
            <p:cNvPr id="768" name="Google Shape;768;p48"/>
            <p:cNvSpPr/>
            <p:nvPr/>
          </p:nvSpPr>
          <p:spPr>
            <a:xfrm>
              <a:off x="3842700" y="2770425"/>
              <a:ext cx="161700" cy="1617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4071350" y="2205650"/>
              <a:ext cx="161700" cy="161700"/>
            </a:xfrm>
            <a:prstGeom prst="ellipse">
              <a:avLst/>
            </a:prstGeom>
            <a:solidFill>
              <a:srgbClr val="99999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39381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Test for </a:t>
            </a:r>
            <a:r>
              <a:rPr lang="en" dirty="0" smtClean="0">
                <a:latin typeface="Oswald"/>
                <a:ea typeface="Oswald"/>
                <a:cs typeface="Oswald"/>
                <a:sym typeface="Oswald"/>
              </a:rPr>
              <a:t>interaction</a:t>
            </a:r>
            <a:endParaRPr dirty="0">
              <a:latin typeface="Oswald"/>
              <a:ea typeface="Oswald"/>
              <a:cs typeface="Oswald"/>
              <a:sym typeface="Oswald"/>
            </a:endParaRPr>
          </a:p>
        </p:txBody>
      </p:sp>
      <p:pic>
        <p:nvPicPr>
          <p:cNvPr id="776" name="Google Shape;776;p49"/>
          <p:cNvPicPr preferRelativeResize="0"/>
          <p:nvPr/>
        </p:nvPicPr>
        <p:blipFill rotWithShape="1">
          <a:blip r:embed="rId3">
            <a:alphaModFix/>
          </a:blip>
          <a:srcRect b="48859"/>
          <a:stretch/>
        </p:blipFill>
        <p:spPr>
          <a:xfrm>
            <a:off x="-28575" y="1244250"/>
            <a:ext cx="4878372" cy="2756252"/>
          </a:xfrm>
          <a:prstGeom prst="rect">
            <a:avLst/>
          </a:prstGeom>
          <a:noFill/>
          <a:ln>
            <a:noFill/>
          </a:ln>
        </p:spPr>
      </p:pic>
      <p:pic>
        <p:nvPicPr>
          <p:cNvPr id="777" name="Google Shape;777;p49"/>
          <p:cNvPicPr preferRelativeResize="0"/>
          <p:nvPr/>
        </p:nvPicPr>
        <p:blipFill rotWithShape="1">
          <a:blip r:embed="rId3">
            <a:alphaModFix/>
          </a:blip>
          <a:srcRect t="50891"/>
          <a:stretch/>
        </p:blipFill>
        <p:spPr>
          <a:xfrm>
            <a:off x="4063740" y="1444275"/>
            <a:ext cx="5080262" cy="2756252"/>
          </a:xfrm>
          <a:prstGeom prst="rect">
            <a:avLst/>
          </a:prstGeom>
          <a:noFill/>
          <a:ln>
            <a:noFill/>
          </a:ln>
        </p:spPr>
      </p:pic>
      <p:sp>
        <p:nvSpPr>
          <p:cNvPr id="778" name="Google Shape;778;p49"/>
          <p:cNvSpPr txBox="1"/>
          <p:nvPr/>
        </p:nvSpPr>
        <p:spPr>
          <a:xfrm>
            <a:off x="868611" y="4725900"/>
            <a:ext cx="3084000" cy="41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Oswald"/>
                <a:ea typeface="Oswald"/>
                <a:cs typeface="Oswald"/>
                <a:sym typeface="Oswald"/>
              </a:rPr>
              <a:t>r</a:t>
            </a:r>
            <a:r>
              <a:rPr lang="en" dirty="0" smtClean="0">
                <a:latin typeface="Oswald"/>
                <a:ea typeface="Oswald"/>
                <a:cs typeface="Oswald"/>
                <a:sym typeface="Oswald"/>
              </a:rPr>
              <a:t>ho </a:t>
            </a:r>
            <a:r>
              <a:rPr lang="en" dirty="0">
                <a:latin typeface="Oswald"/>
                <a:ea typeface="Oswald"/>
                <a:cs typeface="Oswald"/>
                <a:sym typeface="Oswald"/>
              </a:rPr>
              <a:t>= 0.71, p = 7.03e-32, n = 216</a:t>
            </a:r>
            <a:endParaRPr dirty="0">
              <a:latin typeface="Oswald"/>
              <a:ea typeface="Oswald"/>
              <a:cs typeface="Oswald"/>
              <a:sym typeface="Oswald"/>
            </a:endParaRPr>
          </a:p>
        </p:txBody>
      </p:sp>
      <p:sp>
        <p:nvSpPr>
          <p:cNvPr id="779" name="Google Shape;779;p49"/>
          <p:cNvSpPr txBox="1"/>
          <p:nvPr/>
        </p:nvSpPr>
        <p:spPr>
          <a:xfrm>
            <a:off x="5279769" y="4725900"/>
            <a:ext cx="3023565"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Oswald"/>
                <a:ea typeface="Oswald"/>
                <a:cs typeface="Oswald"/>
                <a:sym typeface="Oswald"/>
              </a:rPr>
              <a:t>r</a:t>
            </a:r>
            <a:r>
              <a:rPr lang="en" dirty="0" smtClean="0">
                <a:latin typeface="Oswald"/>
                <a:ea typeface="Oswald"/>
                <a:cs typeface="Oswald"/>
                <a:sym typeface="Oswald"/>
              </a:rPr>
              <a:t>ho </a:t>
            </a:r>
            <a:r>
              <a:rPr lang="en" dirty="0">
                <a:latin typeface="Oswald"/>
                <a:ea typeface="Oswald"/>
                <a:cs typeface="Oswald"/>
                <a:sym typeface="Oswald"/>
              </a:rPr>
              <a:t>= 0.71, p = </a:t>
            </a:r>
            <a:r>
              <a:rPr lang="en" dirty="0">
                <a:solidFill>
                  <a:schemeClr val="dk1"/>
                </a:solidFill>
                <a:latin typeface="Oswald"/>
                <a:ea typeface="Oswald"/>
                <a:cs typeface="Oswald"/>
                <a:sym typeface="Oswald"/>
              </a:rPr>
              <a:t>5.41e-43, </a:t>
            </a:r>
            <a:r>
              <a:rPr lang="en" dirty="0">
                <a:latin typeface="Oswald"/>
                <a:ea typeface="Oswald"/>
                <a:cs typeface="Oswald"/>
                <a:sym typeface="Oswald"/>
              </a:rPr>
              <a:t> n = 313 </a:t>
            </a:r>
            <a:endParaRPr dirty="0">
              <a:latin typeface="Oswald"/>
              <a:ea typeface="Oswald"/>
              <a:cs typeface="Oswald"/>
              <a:sym typeface="Oswald"/>
            </a:endParaRPr>
          </a:p>
        </p:txBody>
      </p:sp>
      <p:sp>
        <p:nvSpPr>
          <p:cNvPr id="780" name="Google Shape;780;p49"/>
          <p:cNvSpPr txBox="1"/>
          <p:nvPr/>
        </p:nvSpPr>
        <p:spPr>
          <a:xfrm>
            <a:off x="2775974" y="1732600"/>
            <a:ext cx="1455783" cy="315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y = -0.01 + 0.80x</a:t>
            </a:r>
            <a:endParaRPr dirty="0">
              <a:latin typeface="Oswald"/>
              <a:ea typeface="Oswald"/>
              <a:cs typeface="Oswald"/>
              <a:sym typeface="Oswald"/>
            </a:endParaRPr>
          </a:p>
        </p:txBody>
      </p:sp>
      <p:sp>
        <p:nvSpPr>
          <p:cNvPr id="781" name="Google Shape;781;p49"/>
          <p:cNvSpPr txBox="1"/>
          <p:nvPr/>
        </p:nvSpPr>
        <p:spPr>
          <a:xfrm>
            <a:off x="7280400" y="1732600"/>
            <a:ext cx="1551900" cy="315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y = -0.001 + 0.92x</a:t>
            </a:r>
            <a:endParaRPr dirty="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Diversity of Neuronal Subtypes</a:t>
            </a:r>
            <a:endParaRPr>
              <a:latin typeface="Oswald"/>
              <a:ea typeface="Oswald"/>
              <a:cs typeface="Oswald"/>
              <a:sym typeface="Oswald"/>
            </a:endParaRPr>
          </a:p>
        </p:txBody>
      </p:sp>
      <p:grpSp>
        <p:nvGrpSpPr>
          <p:cNvPr id="89" name="Google Shape;89;p16"/>
          <p:cNvGrpSpPr/>
          <p:nvPr/>
        </p:nvGrpSpPr>
        <p:grpSpPr>
          <a:xfrm>
            <a:off x="475699" y="1048950"/>
            <a:ext cx="8605801" cy="4196875"/>
            <a:chOff x="475699" y="1048950"/>
            <a:chExt cx="8605801" cy="4196875"/>
          </a:xfrm>
        </p:grpSpPr>
        <p:grpSp>
          <p:nvGrpSpPr>
            <p:cNvPr id="90" name="Google Shape;90;p16"/>
            <p:cNvGrpSpPr/>
            <p:nvPr/>
          </p:nvGrpSpPr>
          <p:grpSpPr>
            <a:xfrm>
              <a:off x="475699" y="1048950"/>
              <a:ext cx="8605801" cy="4196875"/>
              <a:chOff x="475699" y="1048950"/>
              <a:chExt cx="8605801" cy="4196875"/>
            </a:xfrm>
          </p:grpSpPr>
          <p:pic>
            <p:nvPicPr>
              <p:cNvPr id="91" name="Google Shape;91;p16"/>
              <p:cNvPicPr preferRelativeResize="0"/>
              <p:nvPr/>
            </p:nvPicPr>
            <p:blipFill>
              <a:blip r:embed="rId3">
                <a:alphaModFix/>
              </a:blip>
              <a:stretch>
                <a:fillRect/>
              </a:stretch>
            </p:blipFill>
            <p:spPr>
              <a:xfrm>
                <a:off x="475699" y="1152475"/>
                <a:ext cx="8058701" cy="3991575"/>
              </a:xfrm>
              <a:prstGeom prst="rect">
                <a:avLst/>
              </a:prstGeom>
              <a:noFill/>
              <a:ln>
                <a:noFill/>
              </a:ln>
            </p:spPr>
          </p:pic>
          <p:sp>
            <p:nvSpPr>
              <p:cNvPr id="92" name="Google Shape;92;p16"/>
              <p:cNvSpPr txBox="1"/>
              <p:nvPr/>
            </p:nvSpPr>
            <p:spPr>
              <a:xfrm>
                <a:off x="7083800" y="4844975"/>
                <a:ext cx="1997700" cy="2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Shefi et al, 2004</a:t>
                </a:r>
                <a:endParaRPr i="1">
                  <a:latin typeface="Oswald"/>
                  <a:ea typeface="Oswald"/>
                  <a:cs typeface="Oswald"/>
                  <a:sym typeface="Oswald"/>
                </a:endParaRPr>
              </a:p>
            </p:txBody>
          </p:sp>
          <p:sp>
            <p:nvSpPr>
              <p:cNvPr id="93" name="Google Shape;93;p16"/>
              <p:cNvSpPr/>
              <p:nvPr/>
            </p:nvSpPr>
            <p:spPr>
              <a:xfrm>
                <a:off x="872550" y="1048950"/>
                <a:ext cx="3846000" cy="68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4859625" y="1048950"/>
                <a:ext cx="3846000" cy="68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1418400" y="5004625"/>
                <a:ext cx="3846000" cy="24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1674125" y="4697775"/>
                <a:ext cx="3846000" cy="24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2492425" y="4345000"/>
                <a:ext cx="3846000" cy="24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6"/>
            <p:cNvSpPr txBox="1"/>
            <p:nvPr/>
          </p:nvSpPr>
          <p:spPr>
            <a:xfrm>
              <a:off x="1641799" y="1267075"/>
              <a:ext cx="2217819"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Excitatory neurons (80%)</a:t>
              </a:r>
              <a:endParaRPr dirty="0">
                <a:latin typeface="Oswald"/>
                <a:ea typeface="Oswald"/>
                <a:cs typeface="Oswald"/>
                <a:sym typeface="Oswald"/>
              </a:endParaRPr>
            </a:p>
          </p:txBody>
        </p:sp>
        <p:sp>
          <p:nvSpPr>
            <p:cNvPr id="99" name="Google Shape;99;p16"/>
            <p:cNvSpPr txBox="1"/>
            <p:nvPr/>
          </p:nvSpPr>
          <p:spPr>
            <a:xfrm>
              <a:off x="5835525" y="1274375"/>
              <a:ext cx="25227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Inhibitory interneurons (20%)</a:t>
              </a:r>
              <a:endParaRPr>
                <a:latin typeface="Oswald"/>
                <a:ea typeface="Oswald"/>
                <a:cs typeface="Oswald"/>
                <a:sym typeface="Oswald"/>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Summary</a:t>
            </a:r>
            <a:endParaRPr>
              <a:latin typeface="Oswald"/>
              <a:ea typeface="Oswald"/>
              <a:cs typeface="Oswald"/>
              <a:sym typeface="Oswald"/>
            </a:endParaRPr>
          </a:p>
        </p:txBody>
      </p:sp>
      <p:sp>
        <p:nvSpPr>
          <p:cNvPr id="788" name="Google Shape;788;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swald"/>
              <a:buChar char="●"/>
            </a:pPr>
            <a:r>
              <a:rPr lang="en" dirty="0">
                <a:latin typeface="Oswald"/>
                <a:ea typeface="Oswald"/>
                <a:cs typeface="Oswald"/>
                <a:sym typeface="Oswald"/>
              </a:rPr>
              <a:t>Changes in behavioral state have diverse and distributed effects on auditory cortical neurons </a:t>
            </a:r>
            <a:endParaRPr dirty="0">
              <a:latin typeface="Oswald"/>
              <a:ea typeface="Oswald"/>
              <a:cs typeface="Oswald"/>
              <a:sym typeface="Oswald"/>
            </a:endParaRPr>
          </a:p>
          <a:p>
            <a:pPr marL="457200" lvl="0" indent="-342900" algn="l" rtl="0">
              <a:spcBef>
                <a:spcPts val="0"/>
              </a:spcBef>
              <a:spcAft>
                <a:spcPts val="0"/>
              </a:spcAft>
              <a:buSzPts val="1800"/>
              <a:buFont typeface="Oswald"/>
              <a:buChar char="●"/>
            </a:pPr>
            <a:r>
              <a:rPr lang="en" dirty="0">
                <a:latin typeface="Oswald"/>
                <a:ea typeface="Oswald"/>
                <a:cs typeface="Oswald"/>
                <a:sym typeface="Oswald"/>
              </a:rPr>
              <a:t>Activity of VIP interneurons can lead to both suppression or disinhibition of auditory cortical neurons</a:t>
            </a:r>
            <a:endParaRPr dirty="0">
              <a:latin typeface="Oswald"/>
              <a:ea typeface="Oswald"/>
              <a:cs typeface="Oswald"/>
              <a:sym typeface="Oswald"/>
            </a:endParaRPr>
          </a:p>
          <a:p>
            <a:pPr marL="457200" lvl="0" indent="-342900" algn="l" rtl="0">
              <a:spcBef>
                <a:spcPts val="0"/>
              </a:spcBef>
              <a:spcAft>
                <a:spcPts val="0"/>
              </a:spcAft>
              <a:buSzPts val="1800"/>
              <a:buFont typeface="Oswald"/>
              <a:buChar char="●"/>
            </a:pPr>
            <a:r>
              <a:rPr lang="en" dirty="0">
                <a:latin typeface="Oswald"/>
                <a:ea typeface="Oswald"/>
                <a:cs typeface="Oswald"/>
                <a:sym typeface="Oswald"/>
              </a:rPr>
              <a:t>VIP can strongly disinhibit </a:t>
            </a:r>
            <a:r>
              <a:rPr lang="en" dirty="0" err="1">
                <a:latin typeface="Oswald"/>
                <a:ea typeface="Oswald"/>
                <a:cs typeface="Oswald"/>
                <a:sym typeface="Oswald"/>
              </a:rPr>
              <a:t>infragranular</a:t>
            </a:r>
            <a:r>
              <a:rPr lang="en" dirty="0">
                <a:latin typeface="Oswald"/>
                <a:ea typeface="Oswald"/>
                <a:cs typeface="Oswald"/>
                <a:sym typeface="Oswald"/>
              </a:rPr>
              <a:t> cortical layers</a:t>
            </a:r>
            <a:endParaRPr dirty="0">
              <a:latin typeface="Oswald"/>
              <a:ea typeface="Oswald"/>
              <a:cs typeface="Oswald"/>
              <a:sym typeface="Oswald"/>
            </a:endParaRPr>
          </a:p>
          <a:p>
            <a:pPr marL="457200" lvl="0" indent="-342900" algn="l" rtl="0">
              <a:spcBef>
                <a:spcPts val="0"/>
              </a:spcBef>
              <a:spcAft>
                <a:spcPts val="0"/>
              </a:spcAft>
              <a:buSzPts val="1800"/>
              <a:buFont typeface="Oswald"/>
              <a:buChar char="●"/>
            </a:pPr>
            <a:r>
              <a:rPr lang="en" dirty="0">
                <a:latin typeface="Oswald"/>
                <a:ea typeface="Oswald"/>
                <a:cs typeface="Oswald"/>
                <a:sym typeface="Oswald"/>
              </a:rPr>
              <a:t>Endogenous modulation of cortical activity by running (and arousal) is most definitely probably not mediated by VIP network. </a:t>
            </a:r>
            <a:endParaRPr dirty="0">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Acknowledgements </a:t>
            </a:r>
            <a:endParaRPr>
              <a:latin typeface="Oswald"/>
              <a:ea typeface="Oswald"/>
              <a:cs typeface="Oswald"/>
              <a:sym typeface="Oswald"/>
            </a:endParaRPr>
          </a:p>
        </p:txBody>
      </p:sp>
      <p:sp>
        <p:nvSpPr>
          <p:cNvPr id="795" name="Google Shape;795;p51"/>
          <p:cNvSpPr txBox="1">
            <a:spLocks noGrp="1"/>
          </p:cNvSpPr>
          <p:nvPr>
            <p:ph type="body" idx="1"/>
          </p:nvPr>
        </p:nvSpPr>
        <p:spPr>
          <a:xfrm>
            <a:off x="311700" y="1152475"/>
            <a:ext cx="1973100" cy="26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err="1">
                <a:latin typeface="Oswald"/>
                <a:ea typeface="Oswald"/>
                <a:cs typeface="Oswald"/>
                <a:sym typeface="Oswald"/>
              </a:rPr>
              <a:t>Wehr</a:t>
            </a:r>
            <a:r>
              <a:rPr lang="en" b="1" dirty="0">
                <a:latin typeface="Oswald"/>
                <a:ea typeface="Oswald"/>
                <a:cs typeface="Oswald"/>
                <a:sym typeface="Oswald"/>
              </a:rPr>
              <a:t> lab</a:t>
            </a:r>
            <a:endParaRPr b="1" dirty="0">
              <a:latin typeface="Oswald"/>
              <a:ea typeface="Oswald"/>
              <a:cs typeface="Oswald"/>
              <a:sym typeface="Oswald"/>
            </a:endParaRPr>
          </a:p>
          <a:p>
            <a:pPr marL="0" lvl="0" indent="0" algn="l" rtl="0">
              <a:lnSpc>
                <a:spcPct val="100000"/>
              </a:lnSpc>
              <a:spcBef>
                <a:spcPts val="1600"/>
              </a:spcBef>
              <a:spcAft>
                <a:spcPts val="0"/>
              </a:spcAft>
              <a:buNone/>
            </a:pPr>
            <a:r>
              <a:rPr lang="en" dirty="0">
                <a:latin typeface="Oswald"/>
                <a:ea typeface="Oswald"/>
                <a:cs typeface="Oswald"/>
                <a:sym typeface="Oswald"/>
              </a:rPr>
              <a:t>Mike </a:t>
            </a:r>
            <a:r>
              <a:rPr lang="en" dirty="0" err="1">
                <a:latin typeface="Oswald"/>
                <a:ea typeface="Oswald"/>
                <a:cs typeface="Oswald"/>
                <a:sym typeface="Oswald"/>
              </a:rPr>
              <a:t>Wehr</a:t>
            </a:r>
            <a:endParaRPr dirty="0">
              <a:latin typeface="Oswald"/>
              <a:ea typeface="Oswald"/>
              <a:cs typeface="Oswald"/>
              <a:sym typeface="Oswald"/>
            </a:endParaRPr>
          </a:p>
          <a:p>
            <a:pPr marL="0" lvl="0" indent="0" algn="l" rtl="0">
              <a:lnSpc>
                <a:spcPct val="100000"/>
              </a:lnSpc>
              <a:spcBef>
                <a:spcPts val="0"/>
              </a:spcBef>
              <a:spcAft>
                <a:spcPts val="0"/>
              </a:spcAft>
              <a:buNone/>
            </a:pPr>
            <a:r>
              <a:rPr lang="en" dirty="0" err="1">
                <a:latin typeface="Oswald"/>
                <a:ea typeface="Oswald"/>
                <a:cs typeface="Oswald"/>
                <a:sym typeface="Oswald"/>
              </a:rPr>
              <a:t>Aldis</a:t>
            </a:r>
            <a:r>
              <a:rPr lang="en" dirty="0">
                <a:latin typeface="Oswald"/>
                <a:ea typeface="Oswald"/>
                <a:cs typeface="Oswald"/>
                <a:sym typeface="Oswald"/>
              </a:rPr>
              <a:t> </a:t>
            </a:r>
            <a:r>
              <a:rPr lang="en" dirty="0" err="1">
                <a:latin typeface="Oswald"/>
                <a:ea typeface="Oswald"/>
                <a:cs typeface="Oswald"/>
                <a:sym typeface="Oswald"/>
              </a:rPr>
              <a:t>Weible</a:t>
            </a:r>
            <a:endParaRPr dirty="0">
              <a:latin typeface="Oswald"/>
              <a:ea typeface="Oswald"/>
              <a:cs typeface="Oswald"/>
              <a:sym typeface="Oswald"/>
            </a:endParaRPr>
          </a:p>
          <a:p>
            <a:pPr marL="0" lvl="0" indent="0" algn="l" rtl="0">
              <a:lnSpc>
                <a:spcPct val="100000"/>
              </a:lnSpc>
              <a:spcBef>
                <a:spcPts val="0"/>
              </a:spcBef>
              <a:spcAft>
                <a:spcPts val="0"/>
              </a:spcAft>
              <a:buNone/>
            </a:pPr>
            <a:r>
              <a:rPr lang="en" dirty="0">
                <a:latin typeface="Oswald"/>
                <a:ea typeface="Oswald"/>
                <a:cs typeface="Oswald"/>
                <a:sym typeface="Oswald"/>
              </a:rPr>
              <a:t>Jonny Saunders</a:t>
            </a:r>
            <a:endParaRPr dirty="0">
              <a:latin typeface="Oswald"/>
              <a:ea typeface="Oswald"/>
              <a:cs typeface="Oswald"/>
              <a:sym typeface="Oswald"/>
            </a:endParaRPr>
          </a:p>
          <a:p>
            <a:pPr marL="0" lvl="0" indent="0" algn="l" rtl="0">
              <a:lnSpc>
                <a:spcPct val="100000"/>
              </a:lnSpc>
              <a:spcBef>
                <a:spcPts val="0"/>
              </a:spcBef>
              <a:spcAft>
                <a:spcPts val="0"/>
              </a:spcAft>
              <a:buNone/>
            </a:pPr>
            <a:r>
              <a:rPr lang="en" dirty="0">
                <a:latin typeface="Oswald"/>
                <a:ea typeface="Oswald"/>
                <a:cs typeface="Oswald"/>
                <a:sym typeface="Oswald"/>
              </a:rPr>
              <a:t>Allie Moore</a:t>
            </a:r>
            <a:endParaRPr dirty="0">
              <a:latin typeface="Oswald"/>
              <a:ea typeface="Oswald"/>
              <a:cs typeface="Oswald"/>
              <a:sym typeface="Oswald"/>
            </a:endParaRPr>
          </a:p>
          <a:p>
            <a:pPr marL="0" lvl="0" indent="0" algn="l" rtl="0">
              <a:lnSpc>
                <a:spcPct val="100000"/>
              </a:lnSpc>
              <a:spcBef>
                <a:spcPts val="0"/>
              </a:spcBef>
              <a:spcAft>
                <a:spcPts val="0"/>
              </a:spcAft>
              <a:buNone/>
            </a:pPr>
            <a:r>
              <a:rPr lang="en" dirty="0">
                <a:latin typeface="Oswald"/>
                <a:ea typeface="Oswald"/>
                <a:cs typeface="Oswald"/>
                <a:sym typeface="Oswald"/>
              </a:rPr>
              <a:t>Michael </a:t>
            </a:r>
            <a:r>
              <a:rPr lang="en" dirty="0" err="1">
                <a:latin typeface="Oswald"/>
                <a:ea typeface="Oswald"/>
                <a:cs typeface="Oswald"/>
                <a:sym typeface="Oswald"/>
              </a:rPr>
              <a:t>Kyweriga</a:t>
            </a:r>
            <a:endParaRPr dirty="0">
              <a:latin typeface="Oswald"/>
              <a:ea typeface="Oswald"/>
              <a:cs typeface="Oswald"/>
              <a:sym typeface="Oswald"/>
            </a:endParaRPr>
          </a:p>
          <a:p>
            <a:pPr marL="0" lvl="0" indent="0" algn="l" rtl="0">
              <a:lnSpc>
                <a:spcPct val="100000"/>
              </a:lnSpc>
              <a:spcBef>
                <a:spcPts val="0"/>
              </a:spcBef>
              <a:spcAft>
                <a:spcPts val="0"/>
              </a:spcAft>
              <a:buNone/>
            </a:pPr>
            <a:r>
              <a:rPr lang="en" dirty="0">
                <a:latin typeface="Oswald"/>
                <a:ea typeface="Oswald"/>
                <a:cs typeface="Oswald"/>
                <a:sym typeface="Oswald"/>
              </a:rPr>
              <a:t>Taryn </a:t>
            </a:r>
            <a:r>
              <a:rPr lang="en" dirty="0" err="1" smtClean="0">
                <a:latin typeface="Oswald"/>
                <a:ea typeface="Oswald"/>
                <a:cs typeface="Oswald"/>
                <a:sym typeface="Oswald"/>
              </a:rPr>
              <a:t>Gillies</a:t>
            </a:r>
            <a:endParaRPr lang="en-US" dirty="0" smtClean="0">
              <a:latin typeface="Oswald"/>
              <a:ea typeface="Oswald"/>
              <a:cs typeface="Oswald"/>
              <a:sym typeface="Oswald"/>
            </a:endParaRPr>
          </a:p>
          <a:p>
            <a:pPr marL="0" lvl="0" indent="0" algn="l" rtl="0">
              <a:lnSpc>
                <a:spcPct val="100000"/>
              </a:lnSpc>
              <a:spcBef>
                <a:spcPts val="0"/>
              </a:spcBef>
              <a:spcAft>
                <a:spcPts val="0"/>
              </a:spcAft>
              <a:buNone/>
            </a:pPr>
            <a:r>
              <a:rPr lang="en-US" dirty="0" smtClean="0">
                <a:latin typeface="Oswald"/>
                <a:ea typeface="Oswald"/>
                <a:cs typeface="Oswald"/>
                <a:sym typeface="Oswald"/>
              </a:rPr>
              <a:t>Lucas </a:t>
            </a:r>
            <a:r>
              <a:rPr lang="en-US" dirty="0" err="1" smtClean="0">
                <a:latin typeface="Oswald"/>
                <a:ea typeface="Oswald"/>
                <a:cs typeface="Oswald"/>
                <a:sym typeface="Oswald"/>
              </a:rPr>
              <a:t>Ott</a:t>
            </a:r>
            <a:endParaRPr lang="en-US" dirty="0" smtClean="0">
              <a:latin typeface="Oswald"/>
              <a:ea typeface="Oswald"/>
              <a:cs typeface="Oswald"/>
              <a:sym typeface="Oswald"/>
            </a:endParaRPr>
          </a:p>
          <a:p>
            <a:pPr marL="0" lvl="0" indent="0" algn="l" rtl="0">
              <a:lnSpc>
                <a:spcPct val="100000"/>
              </a:lnSpc>
              <a:spcBef>
                <a:spcPts val="0"/>
              </a:spcBef>
              <a:spcAft>
                <a:spcPts val="0"/>
              </a:spcAft>
              <a:buNone/>
            </a:pPr>
            <a:r>
              <a:rPr lang="en-US" dirty="0" smtClean="0">
                <a:latin typeface="Oswald"/>
                <a:ea typeface="Oswald"/>
                <a:cs typeface="Oswald"/>
                <a:sym typeface="Oswald"/>
              </a:rPr>
              <a:t>Kip Keller</a:t>
            </a:r>
          </a:p>
          <a:p>
            <a:pPr marL="0" lvl="0" indent="0" algn="l" rtl="0">
              <a:lnSpc>
                <a:spcPct val="100000"/>
              </a:lnSpc>
              <a:spcBef>
                <a:spcPts val="0"/>
              </a:spcBef>
              <a:spcAft>
                <a:spcPts val="0"/>
              </a:spcAft>
              <a:buNone/>
            </a:pPr>
            <a:r>
              <a:rPr lang="en-US" dirty="0" smtClean="0">
                <a:latin typeface="Oswald"/>
                <a:ea typeface="Oswald"/>
                <a:cs typeface="Oswald"/>
                <a:sym typeface="Oswald"/>
              </a:rPr>
              <a:t>Nick Sattler</a:t>
            </a:r>
            <a:endParaRPr dirty="0">
              <a:latin typeface="Oswald"/>
              <a:ea typeface="Oswald"/>
              <a:cs typeface="Oswald"/>
              <a:sym typeface="Oswald"/>
            </a:endParaRPr>
          </a:p>
        </p:txBody>
      </p:sp>
      <p:pic>
        <p:nvPicPr>
          <p:cNvPr id="796" name="Google Shape;796;p51"/>
          <p:cNvPicPr preferRelativeResize="0"/>
          <p:nvPr/>
        </p:nvPicPr>
        <p:blipFill>
          <a:blip r:embed="rId3">
            <a:alphaModFix/>
          </a:blip>
          <a:stretch>
            <a:fillRect/>
          </a:stretch>
        </p:blipFill>
        <p:spPr>
          <a:xfrm>
            <a:off x="6351963" y="3284002"/>
            <a:ext cx="2586174" cy="1738305"/>
          </a:xfrm>
          <a:prstGeom prst="rect">
            <a:avLst/>
          </a:prstGeom>
          <a:noFill/>
          <a:ln>
            <a:noFill/>
          </a:ln>
        </p:spPr>
      </p:pic>
      <p:sp>
        <p:nvSpPr>
          <p:cNvPr id="797" name="Google Shape;797;p51"/>
          <p:cNvSpPr txBox="1">
            <a:spLocks noGrp="1"/>
          </p:cNvSpPr>
          <p:nvPr>
            <p:ph type="body" idx="1"/>
          </p:nvPr>
        </p:nvSpPr>
        <p:spPr>
          <a:xfrm>
            <a:off x="2331523" y="1152475"/>
            <a:ext cx="1735802" cy="19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swald"/>
                <a:ea typeface="Oswald"/>
                <a:cs typeface="Oswald"/>
                <a:sym typeface="Oswald"/>
              </a:rPr>
              <a:t>Committee</a:t>
            </a:r>
            <a:endParaRPr b="1" dirty="0">
              <a:latin typeface="Oswald"/>
              <a:ea typeface="Oswald"/>
              <a:cs typeface="Oswald"/>
              <a:sym typeface="Oswald"/>
            </a:endParaRPr>
          </a:p>
          <a:p>
            <a:pPr marL="0" lvl="0" indent="0" algn="l" rtl="0">
              <a:lnSpc>
                <a:spcPct val="100000"/>
              </a:lnSpc>
              <a:spcBef>
                <a:spcPts val="1600"/>
              </a:spcBef>
              <a:spcAft>
                <a:spcPts val="0"/>
              </a:spcAft>
              <a:buNone/>
            </a:pPr>
            <a:r>
              <a:rPr lang="en" dirty="0">
                <a:latin typeface="Oswald"/>
                <a:ea typeface="Oswald"/>
                <a:cs typeface="Oswald"/>
                <a:sym typeface="Oswald"/>
              </a:rPr>
              <a:t>Mike </a:t>
            </a:r>
            <a:r>
              <a:rPr lang="en" dirty="0" err="1">
                <a:latin typeface="Oswald"/>
                <a:ea typeface="Oswald"/>
                <a:cs typeface="Oswald"/>
                <a:sym typeface="Oswald"/>
              </a:rPr>
              <a:t>Wehr</a:t>
            </a:r>
            <a:endParaRPr dirty="0">
              <a:latin typeface="Oswald"/>
              <a:ea typeface="Oswald"/>
              <a:cs typeface="Oswald"/>
              <a:sym typeface="Oswald"/>
            </a:endParaRPr>
          </a:p>
          <a:p>
            <a:pPr marL="0" lvl="0" indent="0" algn="l" rtl="0">
              <a:lnSpc>
                <a:spcPct val="100000"/>
              </a:lnSpc>
              <a:spcBef>
                <a:spcPts val="0"/>
              </a:spcBef>
              <a:spcAft>
                <a:spcPts val="0"/>
              </a:spcAft>
              <a:buNone/>
            </a:pPr>
            <a:r>
              <a:rPr lang="en" dirty="0">
                <a:latin typeface="Oswald"/>
                <a:ea typeface="Oswald"/>
                <a:cs typeface="Oswald"/>
                <a:sym typeface="Oswald"/>
              </a:rPr>
              <a:t>Matt Smear</a:t>
            </a:r>
            <a:endParaRPr dirty="0">
              <a:latin typeface="Oswald"/>
              <a:ea typeface="Oswald"/>
              <a:cs typeface="Oswald"/>
              <a:sym typeface="Oswald"/>
            </a:endParaRPr>
          </a:p>
          <a:p>
            <a:pPr marL="0" lvl="0" indent="0" algn="l" rtl="0">
              <a:lnSpc>
                <a:spcPct val="100000"/>
              </a:lnSpc>
              <a:spcBef>
                <a:spcPts val="0"/>
              </a:spcBef>
              <a:spcAft>
                <a:spcPts val="0"/>
              </a:spcAft>
              <a:buNone/>
            </a:pPr>
            <a:r>
              <a:rPr lang="en" dirty="0" err="1">
                <a:latin typeface="Oswald"/>
                <a:ea typeface="Oswald"/>
                <a:cs typeface="Oswald"/>
                <a:sym typeface="Oswald"/>
              </a:rPr>
              <a:t>Cris</a:t>
            </a:r>
            <a:r>
              <a:rPr lang="en" dirty="0">
                <a:latin typeface="Oswald"/>
                <a:ea typeface="Oswald"/>
                <a:cs typeface="Oswald"/>
                <a:sym typeface="Oswald"/>
              </a:rPr>
              <a:t> </a:t>
            </a:r>
            <a:r>
              <a:rPr lang="en" dirty="0" err="1">
                <a:latin typeface="Oswald"/>
                <a:ea typeface="Oswald"/>
                <a:cs typeface="Oswald"/>
                <a:sym typeface="Oswald"/>
              </a:rPr>
              <a:t>Niell</a:t>
            </a:r>
            <a:endParaRPr dirty="0">
              <a:latin typeface="Oswald"/>
              <a:ea typeface="Oswald"/>
              <a:cs typeface="Oswald"/>
              <a:sym typeface="Oswald"/>
            </a:endParaRPr>
          </a:p>
          <a:p>
            <a:pPr marL="0" lvl="0" indent="0" algn="l" rtl="0">
              <a:lnSpc>
                <a:spcPct val="100000"/>
              </a:lnSpc>
              <a:spcBef>
                <a:spcPts val="0"/>
              </a:spcBef>
              <a:spcAft>
                <a:spcPts val="0"/>
              </a:spcAft>
              <a:buNone/>
            </a:pPr>
            <a:r>
              <a:rPr lang="en" dirty="0">
                <a:latin typeface="Oswald"/>
                <a:ea typeface="Oswald"/>
                <a:cs typeface="Oswald"/>
                <a:sym typeface="Oswald"/>
              </a:rPr>
              <a:t>Paul </a:t>
            </a:r>
            <a:r>
              <a:rPr lang="en" dirty="0" err="1">
                <a:latin typeface="Oswald"/>
                <a:ea typeface="Oswald"/>
                <a:cs typeface="Oswald"/>
                <a:sym typeface="Oswald"/>
              </a:rPr>
              <a:t>Dassonville</a:t>
            </a:r>
            <a:endParaRPr dirty="0">
              <a:latin typeface="Oswald"/>
              <a:ea typeface="Oswald"/>
              <a:cs typeface="Oswald"/>
              <a:sym typeface="Oswald"/>
            </a:endParaRPr>
          </a:p>
          <a:p>
            <a:pPr marL="0" lvl="0" indent="0" algn="l" rtl="0">
              <a:lnSpc>
                <a:spcPct val="100000"/>
              </a:lnSpc>
              <a:spcBef>
                <a:spcPts val="0"/>
              </a:spcBef>
              <a:spcAft>
                <a:spcPts val="0"/>
              </a:spcAft>
              <a:buNone/>
            </a:pPr>
            <a:endParaRPr dirty="0">
              <a:latin typeface="Oswald"/>
              <a:ea typeface="Oswald"/>
              <a:cs typeface="Oswald"/>
              <a:sym typeface="Oswald"/>
            </a:endParaRPr>
          </a:p>
        </p:txBody>
      </p:sp>
      <p:sp>
        <p:nvSpPr>
          <p:cNvPr id="798" name="Google Shape;798;p51"/>
          <p:cNvSpPr txBox="1">
            <a:spLocks noGrp="1"/>
          </p:cNvSpPr>
          <p:nvPr>
            <p:ph type="body" idx="1"/>
          </p:nvPr>
        </p:nvSpPr>
        <p:spPr>
          <a:xfrm>
            <a:off x="4067325" y="1068175"/>
            <a:ext cx="15081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Psychology department</a:t>
            </a:r>
            <a:endParaRPr b="1">
              <a:latin typeface="Oswald"/>
              <a:ea typeface="Oswald"/>
              <a:cs typeface="Oswald"/>
              <a:sym typeface="Oswald"/>
            </a:endParaRPr>
          </a:p>
          <a:p>
            <a:pPr marL="0" lvl="0" indent="0" algn="l" rtl="0">
              <a:lnSpc>
                <a:spcPct val="100000"/>
              </a:lnSpc>
              <a:spcBef>
                <a:spcPts val="1600"/>
              </a:spcBef>
              <a:spcAft>
                <a:spcPts val="0"/>
              </a:spcAft>
              <a:buNone/>
            </a:pPr>
            <a:r>
              <a:rPr lang="en">
                <a:latin typeface="Oswald"/>
                <a:ea typeface="Oswald"/>
                <a:cs typeface="Oswald"/>
                <a:sym typeface="Oswald"/>
              </a:rPr>
              <a:t>Lori Olsen !</a:t>
            </a:r>
            <a:endParaRPr>
              <a:latin typeface="Oswald"/>
              <a:ea typeface="Oswald"/>
              <a:cs typeface="Oswald"/>
              <a:sym typeface="Oswald"/>
            </a:endParaRPr>
          </a:p>
        </p:txBody>
      </p:sp>
      <p:sp>
        <p:nvSpPr>
          <p:cNvPr id="799" name="Google Shape;799;p51"/>
          <p:cNvSpPr txBox="1">
            <a:spLocks noGrp="1"/>
          </p:cNvSpPr>
          <p:nvPr>
            <p:ph type="body" idx="1"/>
          </p:nvPr>
        </p:nvSpPr>
        <p:spPr>
          <a:xfrm>
            <a:off x="5903750" y="1304875"/>
            <a:ext cx="1508100" cy="10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swald"/>
                <a:ea typeface="Oswald"/>
                <a:cs typeface="Oswald"/>
                <a:sym typeface="Oswald"/>
              </a:rPr>
              <a:t>ION</a:t>
            </a:r>
            <a:endParaRPr b="1" dirty="0">
              <a:latin typeface="Oswald"/>
              <a:ea typeface="Oswald"/>
              <a:cs typeface="Oswald"/>
              <a:sym typeface="Oswald"/>
            </a:endParaRPr>
          </a:p>
          <a:p>
            <a:pPr marL="0" lvl="0" indent="0" algn="l" rtl="0">
              <a:lnSpc>
                <a:spcPct val="100000"/>
              </a:lnSpc>
              <a:spcBef>
                <a:spcPts val="1600"/>
              </a:spcBef>
              <a:spcAft>
                <a:spcPts val="0"/>
              </a:spcAft>
              <a:buNone/>
            </a:pPr>
            <a:r>
              <a:rPr lang="en" dirty="0">
                <a:latin typeface="Oswald"/>
                <a:ea typeface="Oswald"/>
                <a:cs typeface="Oswald"/>
                <a:sym typeface="Oswald"/>
              </a:rPr>
              <a:t>Mindy Kirk</a:t>
            </a:r>
            <a:endParaRPr dirty="0">
              <a:latin typeface="Oswald"/>
              <a:ea typeface="Oswald"/>
              <a:cs typeface="Oswald"/>
              <a:sym typeface="Oswald"/>
            </a:endParaRPr>
          </a:p>
        </p:txBody>
      </p:sp>
      <p:sp>
        <p:nvSpPr>
          <p:cNvPr id="800" name="Google Shape;800;p51"/>
          <p:cNvSpPr txBox="1">
            <a:spLocks noGrp="1"/>
          </p:cNvSpPr>
          <p:nvPr>
            <p:ph type="body" idx="1"/>
          </p:nvPr>
        </p:nvSpPr>
        <p:spPr>
          <a:xfrm>
            <a:off x="7174575" y="1068175"/>
            <a:ext cx="1657800" cy="1059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latin typeface="Oswald"/>
                <a:ea typeface="Oswald"/>
                <a:cs typeface="Oswald"/>
                <a:sym typeface="Oswald"/>
              </a:rPr>
              <a:t>Animal Facility Staff </a:t>
            </a:r>
            <a:endParaRPr b="1">
              <a:latin typeface="Oswald"/>
              <a:ea typeface="Oswald"/>
              <a:cs typeface="Oswald"/>
              <a:sym typeface="Oswald"/>
            </a:endParaRPr>
          </a:p>
        </p:txBody>
      </p:sp>
      <p:sp>
        <p:nvSpPr>
          <p:cNvPr id="801" name="Google Shape;801;p51"/>
          <p:cNvSpPr txBox="1">
            <a:spLocks noGrp="1"/>
          </p:cNvSpPr>
          <p:nvPr>
            <p:ph type="body" idx="1"/>
          </p:nvPr>
        </p:nvSpPr>
        <p:spPr>
          <a:xfrm>
            <a:off x="5481025" y="1296775"/>
            <a:ext cx="582900" cy="48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latin typeface="Oswald"/>
                <a:ea typeface="Oswald"/>
                <a:cs typeface="Oswald"/>
                <a:sym typeface="Oswald"/>
              </a:rPr>
              <a:t>+</a:t>
            </a:r>
            <a:endParaRPr>
              <a:latin typeface="Oswald"/>
              <a:ea typeface="Oswald"/>
              <a:cs typeface="Oswald"/>
              <a:sym typeface="Oswald"/>
            </a:endParaRPr>
          </a:p>
        </p:txBody>
      </p:sp>
      <p:sp>
        <p:nvSpPr>
          <p:cNvPr id="802" name="Google Shape;802;p51"/>
          <p:cNvSpPr txBox="1">
            <a:spLocks noGrp="1"/>
          </p:cNvSpPr>
          <p:nvPr>
            <p:ph type="body" idx="1"/>
          </p:nvPr>
        </p:nvSpPr>
        <p:spPr>
          <a:xfrm>
            <a:off x="6667875" y="1296775"/>
            <a:ext cx="582900" cy="48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latin typeface="Oswald"/>
                <a:ea typeface="Oswald"/>
                <a:cs typeface="Oswald"/>
                <a:sym typeface="Oswald"/>
              </a:rPr>
              <a:t>+</a:t>
            </a:r>
            <a:endParaRPr>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Oswald"/>
                <a:ea typeface="Oswald"/>
                <a:cs typeface="Oswald"/>
                <a:sym typeface="Oswald"/>
              </a:rPr>
              <a:t>Acknowledgements</a:t>
            </a:r>
            <a:r>
              <a:rPr lang="en-US" dirty="0" smtClean="0">
                <a:latin typeface="Oswald"/>
                <a:ea typeface="Oswald"/>
                <a:cs typeface="Oswald"/>
                <a:sym typeface="Oswald"/>
              </a:rPr>
              <a:t> - </a:t>
            </a:r>
            <a:r>
              <a:rPr lang="en-US" dirty="0" err="1" smtClean="0">
                <a:latin typeface="Oswald"/>
                <a:ea typeface="Oswald"/>
                <a:cs typeface="Oswald"/>
                <a:sym typeface="Oswald"/>
              </a:rPr>
              <a:t>Wehr</a:t>
            </a:r>
            <a:r>
              <a:rPr lang="en-US" dirty="0" smtClean="0">
                <a:latin typeface="Oswald"/>
                <a:ea typeface="Oswald"/>
                <a:cs typeface="Oswald"/>
                <a:sym typeface="Oswald"/>
              </a:rPr>
              <a:t>-dos!</a:t>
            </a:r>
            <a:r>
              <a:rPr lang="en" dirty="0" smtClean="0">
                <a:latin typeface="Oswald"/>
                <a:ea typeface="Oswald"/>
                <a:cs typeface="Oswald"/>
                <a:sym typeface="Oswald"/>
              </a:rPr>
              <a:t> </a:t>
            </a:r>
            <a:endParaRPr dirty="0">
              <a:latin typeface="Oswald"/>
              <a:ea typeface="Oswald"/>
              <a:cs typeface="Oswald"/>
              <a:sym typeface="Oswa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 y="1104811"/>
            <a:ext cx="6716486" cy="328836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500" y="284754"/>
            <a:ext cx="1828800" cy="1828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8727" y="3376297"/>
            <a:ext cx="1658346" cy="165834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9507" y="1879511"/>
            <a:ext cx="1496786" cy="1496786"/>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2"/>
          <p:cNvSpPr txBox="1">
            <a:spLocks noGrp="1"/>
          </p:cNvSpPr>
          <p:nvPr>
            <p:ph type="title"/>
          </p:nvPr>
        </p:nvSpPr>
        <p:spPr>
          <a:xfrm>
            <a:off x="83839" y="929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swald"/>
                <a:ea typeface="Oswald"/>
                <a:cs typeface="Oswald"/>
                <a:sym typeface="Oswald"/>
              </a:rPr>
              <a:t>Acknowledgements </a:t>
            </a:r>
            <a:r>
              <a:rPr lang="mr-IN" dirty="0" smtClean="0">
                <a:latin typeface="Oswald"/>
                <a:ea typeface="Oswald"/>
                <a:cs typeface="Oswald"/>
                <a:sym typeface="Oswald"/>
              </a:rPr>
              <a:t>–</a:t>
            </a:r>
            <a:r>
              <a:rPr lang="en-US" dirty="0" smtClean="0">
                <a:latin typeface="Oswald"/>
                <a:ea typeface="Oswald"/>
                <a:cs typeface="Oswald"/>
                <a:sym typeface="Oswald"/>
              </a:rPr>
              <a:t> Eugene friends!</a:t>
            </a:r>
            <a:endParaRPr dirty="0">
              <a:latin typeface="Oswald"/>
              <a:ea typeface="Oswald"/>
              <a:cs typeface="Oswald"/>
              <a:sym typeface="Oswa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1" y="2513500"/>
            <a:ext cx="2590488" cy="25662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9" y="1017725"/>
            <a:ext cx="2504564" cy="187842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5573" y="2649503"/>
            <a:ext cx="2533584" cy="249399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0860" y="957878"/>
            <a:ext cx="2735943" cy="205195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8071" y="894689"/>
            <a:ext cx="2828975" cy="2124494"/>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4335957" y="3249339"/>
            <a:ext cx="2186167" cy="1639625"/>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2813" y="2943891"/>
            <a:ext cx="2935766" cy="2192650"/>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51664" y="709215"/>
            <a:ext cx="1692336" cy="2256448"/>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latin typeface="Oswald"/>
                <a:ea typeface="Oswald"/>
                <a:cs typeface="Oswald"/>
                <a:sym typeface="Oswald"/>
              </a:rPr>
              <a:t>Acknowledgements </a:t>
            </a:r>
            <a:r>
              <a:rPr lang="mr-IN" dirty="0">
                <a:latin typeface="Oswald"/>
                <a:ea typeface="Oswald"/>
                <a:cs typeface="Oswald"/>
                <a:sym typeface="Oswald"/>
              </a:rPr>
              <a:t>–</a:t>
            </a:r>
            <a:r>
              <a:rPr lang="en-US" dirty="0">
                <a:latin typeface="Oswald"/>
                <a:ea typeface="Oswald"/>
                <a:cs typeface="Oswald"/>
                <a:sym typeface="Oswald"/>
              </a:rPr>
              <a:t> </a:t>
            </a:r>
            <a:r>
              <a:rPr lang="en-US" dirty="0" smtClean="0">
                <a:latin typeface="Oswald"/>
                <a:ea typeface="Oswald"/>
                <a:cs typeface="Oswald"/>
                <a:sym typeface="Oswald"/>
              </a:rPr>
              <a:t>family!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71" y="1017725"/>
            <a:ext cx="3968750" cy="3987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6918" y="1017725"/>
            <a:ext cx="2990850" cy="3987800"/>
          </a:xfrm>
          <a:prstGeom prst="rect">
            <a:avLst/>
          </a:prstGeom>
        </p:spPr>
      </p:pic>
    </p:spTree>
    <p:extLst>
      <p:ext uri="{BB962C8B-B14F-4D97-AF65-F5344CB8AC3E}">
        <p14:creationId xmlns:p14="http://schemas.microsoft.com/office/powerpoint/2010/main" val="112805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9579" y="1022721"/>
            <a:ext cx="2395331" cy="179649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623" y="990595"/>
            <a:ext cx="1097024" cy="272113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17" y="1017725"/>
            <a:ext cx="1124825" cy="2642711"/>
          </a:xfrm>
          <a:prstGeom prst="rect">
            <a:avLst/>
          </a:prstGeom>
        </p:spPr>
      </p:pic>
      <p:sp>
        <p:nvSpPr>
          <p:cNvPr id="2" name="Title 1"/>
          <p:cNvSpPr>
            <a:spLocks noGrp="1"/>
          </p:cNvSpPr>
          <p:nvPr>
            <p:ph type="title"/>
          </p:nvPr>
        </p:nvSpPr>
        <p:spPr>
          <a:xfrm>
            <a:off x="311700" y="292621"/>
            <a:ext cx="8520600" cy="572700"/>
          </a:xfrm>
        </p:spPr>
        <p:txBody>
          <a:bodyPr/>
          <a:lstStyle/>
          <a:p>
            <a:r>
              <a:rPr lang="en" dirty="0">
                <a:latin typeface="Oswald"/>
                <a:ea typeface="Oswald"/>
                <a:cs typeface="Oswald"/>
                <a:sym typeface="Oswald"/>
              </a:rPr>
              <a:t>Acknowledgements </a:t>
            </a:r>
            <a:r>
              <a:rPr lang="mr-IN" dirty="0">
                <a:latin typeface="Oswald"/>
                <a:ea typeface="Oswald"/>
                <a:cs typeface="Oswald"/>
                <a:sym typeface="Oswald"/>
              </a:rPr>
              <a:t>–</a:t>
            </a:r>
            <a:r>
              <a:rPr lang="en-US" dirty="0">
                <a:latin typeface="Oswald"/>
                <a:ea typeface="Oswald"/>
                <a:cs typeface="Oswald"/>
                <a:sym typeface="Oswald"/>
              </a:rPr>
              <a:t> </a:t>
            </a:r>
            <a:r>
              <a:rPr lang="en-US" dirty="0" smtClean="0">
                <a:latin typeface="Oswald"/>
                <a:ea typeface="Oswald"/>
                <a:cs typeface="Oswald"/>
                <a:sym typeface="Oswald"/>
              </a:rPr>
              <a:t>Andrew!</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69317" y="2930004"/>
            <a:ext cx="2369364" cy="177702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6848" y="1017725"/>
            <a:ext cx="2205452" cy="1654089"/>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7606" y="991177"/>
            <a:ext cx="2069283" cy="2069283"/>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018" y="3002240"/>
            <a:ext cx="2135290" cy="2011844"/>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02035" y="2905925"/>
            <a:ext cx="2816482" cy="2112361"/>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0825" y="2819220"/>
            <a:ext cx="1574800" cy="3149600"/>
          </a:xfrm>
          <a:prstGeom prst="rect">
            <a:avLst/>
          </a:prstGeom>
        </p:spPr>
      </p:pic>
    </p:spTree>
    <p:extLst>
      <p:ext uri="{BB962C8B-B14F-4D97-AF65-F5344CB8AC3E}">
        <p14:creationId xmlns:p14="http://schemas.microsoft.com/office/powerpoint/2010/main" val="15566970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54"/>
          <p:cNvSpPr txBox="1">
            <a:spLocks noGrp="1"/>
          </p:cNvSpPr>
          <p:nvPr>
            <p:ph type="title"/>
          </p:nvPr>
        </p:nvSpPr>
        <p:spPr>
          <a:xfrm>
            <a:off x="3648453" y="1225912"/>
            <a:ext cx="1847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Questions</a:t>
            </a:r>
            <a:endParaRPr dirty="0">
              <a:latin typeface="Oswald"/>
              <a:ea typeface="Oswald"/>
              <a:cs typeface="Oswald"/>
              <a:sym typeface="Oswald"/>
            </a:endParaRPr>
          </a:p>
        </p:txBody>
      </p:sp>
      <p:pic>
        <p:nvPicPr>
          <p:cNvPr id="2" name="IMG_4038.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34637" y="2243470"/>
            <a:ext cx="2474726" cy="24747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Extra slides</a:t>
            </a:r>
            <a:endParaRPr/>
          </a:p>
        </p:txBody>
      </p:sp>
      <p:sp>
        <p:nvSpPr>
          <p:cNvPr id="827" name="Google Shape;827;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Distribution of responses by cortical layer</a:t>
            </a:r>
            <a:endParaRPr>
              <a:latin typeface="Oswald"/>
              <a:ea typeface="Oswald"/>
              <a:cs typeface="Oswald"/>
              <a:sym typeface="Oswald"/>
            </a:endParaRPr>
          </a:p>
        </p:txBody>
      </p:sp>
      <p:pic>
        <p:nvPicPr>
          <p:cNvPr id="834" name="Google Shape;834;p56"/>
          <p:cNvPicPr preferRelativeResize="0"/>
          <p:nvPr/>
        </p:nvPicPr>
        <p:blipFill>
          <a:blip r:embed="rId3">
            <a:alphaModFix/>
          </a:blip>
          <a:stretch>
            <a:fillRect/>
          </a:stretch>
        </p:blipFill>
        <p:spPr>
          <a:xfrm>
            <a:off x="181950" y="865325"/>
            <a:ext cx="2942248" cy="1994824"/>
          </a:xfrm>
          <a:prstGeom prst="rect">
            <a:avLst/>
          </a:prstGeom>
          <a:noFill/>
          <a:ln>
            <a:noFill/>
          </a:ln>
        </p:spPr>
      </p:pic>
      <p:pic>
        <p:nvPicPr>
          <p:cNvPr id="835" name="Google Shape;835;p56"/>
          <p:cNvPicPr preferRelativeResize="0"/>
          <p:nvPr/>
        </p:nvPicPr>
        <p:blipFill>
          <a:blip r:embed="rId4">
            <a:alphaModFix/>
          </a:blip>
          <a:stretch>
            <a:fillRect/>
          </a:stretch>
        </p:blipFill>
        <p:spPr>
          <a:xfrm>
            <a:off x="268549" y="3012550"/>
            <a:ext cx="2779450" cy="2137200"/>
          </a:xfrm>
          <a:prstGeom prst="rect">
            <a:avLst/>
          </a:prstGeom>
          <a:noFill/>
          <a:ln>
            <a:noFill/>
          </a:ln>
        </p:spPr>
      </p:pic>
      <p:pic>
        <p:nvPicPr>
          <p:cNvPr id="836" name="Google Shape;836;p56"/>
          <p:cNvPicPr preferRelativeResize="0"/>
          <p:nvPr/>
        </p:nvPicPr>
        <p:blipFill>
          <a:blip r:embed="rId5">
            <a:alphaModFix/>
          </a:blip>
          <a:stretch>
            <a:fillRect/>
          </a:stretch>
        </p:blipFill>
        <p:spPr>
          <a:xfrm>
            <a:off x="3428998" y="2377825"/>
            <a:ext cx="5715003" cy="2771925"/>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Experimental Design</a:t>
            </a:r>
            <a:endParaRPr>
              <a:latin typeface="Oswald"/>
              <a:ea typeface="Oswald"/>
              <a:cs typeface="Oswald"/>
              <a:sym typeface="Oswald"/>
            </a:endParaRPr>
          </a:p>
        </p:txBody>
      </p:sp>
      <p:sp>
        <p:nvSpPr>
          <p:cNvPr id="843" name="Google Shape;843;p57"/>
          <p:cNvSpPr/>
          <p:nvPr/>
        </p:nvSpPr>
        <p:spPr>
          <a:xfrm>
            <a:off x="244925" y="1095725"/>
            <a:ext cx="412500" cy="45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4" name="Google Shape;844;p57"/>
          <p:cNvPicPr preferRelativeResize="0"/>
          <p:nvPr/>
        </p:nvPicPr>
        <p:blipFill>
          <a:blip r:embed="rId3">
            <a:alphaModFix/>
          </a:blip>
          <a:stretch>
            <a:fillRect/>
          </a:stretch>
        </p:blipFill>
        <p:spPr>
          <a:xfrm>
            <a:off x="4498530" y="1546925"/>
            <a:ext cx="4575473" cy="3596576"/>
          </a:xfrm>
          <a:prstGeom prst="rect">
            <a:avLst/>
          </a:prstGeom>
          <a:noFill/>
          <a:ln>
            <a:noFill/>
          </a:ln>
        </p:spPr>
      </p:pic>
      <p:grpSp>
        <p:nvGrpSpPr>
          <p:cNvPr id="845" name="Google Shape;845;p57"/>
          <p:cNvGrpSpPr/>
          <p:nvPr/>
        </p:nvGrpSpPr>
        <p:grpSpPr>
          <a:xfrm>
            <a:off x="614089" y="3237290"/>
            <a:ext cx="2517940" cy="1788160"/>
            <a:chOff x="5186975" y="183950"/>
            <a:chExt cx="3339000" cy="2414475"/>
          </a:xfrm>
        </p:grpSpPr>
        <p:pic>
          <p:nvPicPr>
            <p:cNvPr id="846" name="Google Shape;846;p57"/>
            <p:cNvPicPr preferRelativeResize="0"/>
            <p:nvPr/>
          </p:nvPicPr>
          <p:blipFill rotWithShape="1">
            <a:blip r:embed="rId4">
              <a:alphaModFix/>
            </a:blip>
            <a:srcRect l="23825" r="18048" b="39470"/>
            <a:stretch/>
          </p:blipFill>
          <p:spPr>
            <a:xfrm>
              <a:off x="6856475" y="216750"/>
              <a:ext cx="1544575" cy="1160325"/>
            </a:xfrm>
            <a:prstGeom prst="rect">
              <a:avLst/>
            </a:prstGeom>
            <a:noFill/>
            <a:ln>
              <a:noFill/>
            </a:ln>
          </p:spPr>
        </p:pic>
        <p:pic>
          <p:nvPicPr>
            <p:cNvPr id="847" name="Google Shape;847;p57"/>
            <p:cNvPicPr preferRelativeResize="0"/>
            <p:nvPr/>
          </p:nvPicPr>
          <p:blipFill rotWithShape="1">
            <a:blip r:embed="rId5">
              <a:alphaModFix/>
            </a:blip>
            <a:srcRect l="23646" r="17822" b="42909"/>
            <a:stretch/>
          </p:blipFill>
          <p:spPr>
            <a:xfrm>
              <a:off x="5186975" y="1347613"/>
              <a:ext cx="1669500" cy="1221350"/>
            </a:xfrm>
            <a:prstGeom prst="rect">
              <a:avLst/>
            </a:prstGeom>
            <a:noFill/>
            <a:ln>
              <a:noFill/>
            </a:ln>
          </p:spPr>
        </p:pic>
        <p:pic>
          <p:nvPicPr>
            <p:cNvPr id="848" name="Google Shape;848;p57"/>
            <p:cNvPicPr preferRelativeResize="0"/>
            <p:nvPr/>
          </p:nvPicPr>
          <p:blipFill rotWithShape="1">
            <a:blip r:embed="rId6">
              <a:alphaModFix/>
            </a:blip>
            <a:srcRect l="23827" r="18043" b="41086"/>
            <a:stretch/>
          </p:blipFill>
          <p:spPr>
            <a:xfrm>
              <a:off x="5219675" y="183950"/>
              <a:ext cx="1604099" cy="1225925"/>
            </a:xfrm>
            <a:prstGeom prst="rect">
              <a:avLst/>
            </a:prstGeom>
            <a:noFill/>
            <a:ln>
              <a:noFill/>
            </a:ln>
          </p:spPr>
        </p:pic>
        <p:pic>
          <p:nvPicPr>
            <p:cNvPr id="849" name="Google Shape;849;p57"/>
            <p:cNvPicPr preferRelativeResize="0"/>
            <p:nvPr/>
          </p:nvPicPr>
          <p:blipFill rotWithShape="1">
            <a:blip r:embed="rId7">
              <a:alphaModFix/>
            </a:blip>
            <a:srcRect l="20508" r="18197" b="37233"/>
            <a:stretch/>
          </p:blipFill>
          <p:spPr>
            <a:xfrm>
              <a:off x="6856475" y="1318150"/>
              <a:ext cx="1669500" cy="1280275"/>
            </a:xfrm>
            <a:prstGeom prst="rect">
              <a:avLst/>
            </a:prstGeom>
            <a:noFill/>
            <a:ln>
              <a:noFill/>
            </a:ln>
          </p:spPr>
        </p:pic>
      </p:grpSp>
      <p:grpSp>
        <p:nvGrpSpPr>
          <p:cNvPr id="850" name="Google Shape;850;p57"/>
          <p:cNvGrpSpPr/>
          <p:nvPr/>
        </p:nvGrpSpPr>
        <p:grpSpPr>
          <a:xfrm>
            <a:off x="129650" y="1095725"/>
            <a:ext cx="5162600" cy="2203911"/>
            <a:chOff x="-22750" y="2940350"/>
            <a:chExt cx="5162600" cy="2203911"/>
          </a:xfrm>
        </p:grpSpPr>
        <p:pic>
          <p:nvPicPr>
            <p:cNvPr id="851" name="Google Shape;851;p57"/>
            <p:cNvPicPr preferRelativeResize="0"/>
            <p:nvPr/>
          </p:nvPicPr>
          <p:blipFill>
            <a:blip r:embed="rId8">
              <a:alphaModFix/>
            </a:blip>
            <a:stretch>
              <a:fillRect/>
            </a:stretch>
          </p:blipFill>
          <p:spPr>
            <a:xfrm flipH="1">
              <a:off x="-22750" y="2940350"/>
              <a:ext cx="3754150" cy="2168400"/>
            </a:xfrm>
            <a:prstGeom prst="rect">
              <a:avLst/>
            </a:prstGeom>
            <a:noFill/>
            <a:ln>
              <a:noFill/>
            </a:ln>
          </p:spPr>
        </p:pic>
        <p:sp>
          <p:nvSpPr>
            <p:cNvPr id="852" name="Google Shape;852;p57"/>
            <p:cNvSpPr txBox="1"/>
            <p:nvPr/>
          </p:nvSpPr>
          <p:spPr>
            <a:xfrm>
              <a:off x="3208450" y="4348450"/>
              <a:ext cx="1931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Running speed (cm/s)</a:t>
              </a:r>
              <a:endParaRPr i="1">
                <a:latin typeface="Oswald"/>
                <a:ea typeface="Oswald"/>
                <a:cs typeface="Oswald"/>
                <a:sym typeface="Oswald"/>
              </a:endParaRPr>
            </a:p>
          </p:txBody>
        </p:sp>
        <p:sp>
          <p:nvSpPr>
            <p:cNvPr id="853" name="Google Shape;853;p57"/>
            <p:cNvSpPr txBox="1"/>
            <p:nvPr/>
          </p:nvSpPr>
          <p:spPr>
            <a:xfrm>
              <a:off x="3199875" y="3435150"/>
              <a:ext cx="1669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Firing rate (Hz)</a:t>
              </a:r>
              <a:endParaRPr i="1">
                <a:latin typeface="Oswald"/>
                <a:ea typeface="Oswald"/>
                <a:cs typeface="Oswald"/>
                <a:sym typeface="Oswald"/>
              </a:endParaRPr>
            </a:p>
          </p:txBody>
        </p:sp>
        <p:sp>
          <p:nvSpPr>
            <p:cNvPr id="854" name="Google Shape;854;p57"/>
            <p:cNvSpPr txBox="1"/>
            <p:nvPr/>
          </p:nvSpPr>
          <p:spPr>
            <a:xfrm>
              <a:off x="3222438" y="3854863"/>
              <a:ext cx="1669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Pupil size (a.u.)</a:t>
              </a:r>
              <a:endParaRPr i="1">
                <a:latin typeface="Oswald"/>
                <a:ea typeface="Oswald"/>
                <a:cs typeface="Oswald"/>
                <a:sym typeface="Oswald"/>
              </a:endParaRPr>
            </a:p>
          </p:txBody>
        </p:sp>
        <p:cxnSp>
          <p:nvCxnSpPr>
            <p:cNvPr id="855" name="Google Shape;855;p57"/>
            <p:cNvCxnSpPr/>
            <p:nvPr/>
          </p:nvCxnSpPr>
          <p:spPr>
            <a:xfrm rot="10800000" flipH="1">
              <a:off x="2377125" y="4996725"/>
              <a:ext cx="846900" cy="8100"/>
            </a:xfrm>
            <a:prstGeom prst="straightConnector1">
              <a:avLst/>
            </a:prstGeom>
            <a:noFill/>
            <a:ln w="28575" cap="flat" cmpd="sng">
              <a:solidFill>
                <a:srgbClr val="595959"/>
              </a:solidFill>
              <a:prstDash val="solid"/>
              <a:round/>
              <a:headEnd type="none" w="med" len="med"/>
              <a:tailEnd type="none" w="med" len="med"/>
            </a:ln>
          </p:spPr>
        </p:cxnSp>
        <p:sp>
          <p:nvSpPr>
            <p:cNvPr id="856" name="Google Shape;856;p57"/>
            <p:cNvSpPr txBox="1"/>
            <p:nvPr/>
          </p:nvSpPr>
          <p:spPr>
            <a:xfrm>
              <a:off x="3258950" y="4750661"/>
              <a:ext cx="697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1 min</a:t>
              </a:r>
              <a:endParaRPr>
                <a:latin typeface="Oswald"/>
                <a:ea typeface="Oswald"/>
                <a:cs typeface="Oswald"/>
                <a:sym typeface="Oswald"/>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311700" y="2964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Inhibitory Interneurons Subtypes</a:t>
            </a:r>
            <a:endParaRPr dirty="0">
              <a:latin typeface="Oswald"/>
              <a:ea typeface="Oswald"/>
              <a:cs typeface="Oswald"/>
              <a:sym typeface="Oswald"/>
            </a:endParaRPr>
          </a:p>
        </p:txBody>
      </p:sp>
      <p:pic>
        <p:nvPicPr>
          <p:cNvPr id="107" name="Google Shape;107;p17" title="Chart"/>
          <p:cNvPicPr preferRelativeResize="0"/>
          <p:nvPr/>
        </p:nvPicPr>
        <p:blipFill>
          <a:blip r:embed="rId3">
            <a:alphaModFix/>
          </a:blip>
          <a:stretch>
            <a:fillRect/>
          </a:stretch>
        </p:blipFill>
        <p:spPr>
          <a:xfrm>
            <a:off x="6405675" y="207365"/>
            <a:ext cx="2712464" cy="1622658"/>
          </a:xfrm>
          <a:prstGeom prst="rect">
            <a:avLst/>
          </a:prstGeom>
          <a:noFill/>
          <a:ln>
            <a:noFill/>
          </a:ln>
        </p:spPr>
      </p:pic>
      <p:sp>
        <p:nvSpPr>
          <p:cNvPr id="108" name="Google Shape;108;p17"/>
          <p:cNvSpPr txBox="1"/>
          <p:nvPr/>
        </p:nvSpPr>
        <p:spPr>
          <a:xfrm>
            <a:off x="7520940" y="4821900"/>
            <a:ext cx="18369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swald"/>
                <a:ea typeface="Oswald"/>
                <a:cs typeface="Oswald"/>
                <a:sym typeface="Oswald"/>
              </a:rPr>
              <a:t>Rudy et al, 2011</a:t>
            </a:r>
            <a:endParaRPr i="1" dirty="0">
              <a:latin typeface="Oswald"/>
              <a:ea typeface="Oswald"/>
              <a:cs typeface="Oswald"/>
              <a:sym typeface="Oswald"/>
            </a:endParaRPr>
          </a:p>
        </p:txBody>
      </p:sp>
      <p:sp>
        <p:nvSpPr>
          <p:cNvPr id="4" name="Rectangle 3"/>
          <p:cNvSpPr/>
          <p:nvPr/>
        </p:nvSpPr>
        <p:spPr>
          <a:xfrm>
            <a:off x="628650" y="1005840"/>
            <a:ext cx="289800" cy="2171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801055" y="1479264"/>
            <a:ext cx="2489355" cy="3352437"/>
            <a:chOff x="2801055" y="896334"/>
            <a:chExt cx="2489355" cy="3352437"/>
          </a:xfrm>
        </p:grpSpPr>
        <p:sp>
          <p:nvSpPr>
            <p:cNvPr id="5" name="TextBox 4"/>
            <p:cNvSpPr txBox="1"/>
            <p:nvPr/>
          </p:nvSpPr>
          <p:spPr>
            <a:xfrm>
              <a:off x="2801055" y="3725551"/>
              <a:ext cx="2489355" cy="523220"/>
            </a:xfrm>
            <a:prstGeom prst="rect">
              <a:avLst/>
            </a:prstGeom>
            <a:noFill/>
            <a:ln>
              <a:solidFill>
                <a:srgbClr val="0070C0"/>
              </a:solidFill>
            </a:ln>
          </p:spPr>
          <p:txBody>
            <a:bodyPr wrap="square" rtlCol="0">
              <a:spAutoFit/>
            </a:bodyPr>
            <a:lstStyle/>
            <a:p>
              <a:pPr algn="ctr"/>
              <a:r>
                <a:rPr lang="en-US" dirty="0" smtClean="0"/>
                <a:t>Somatostatin </a:t>
              </a:r>
            </a:p>
            <a:p>
              <a:pPr algn="ctr"/>
              <a:r>
                <a:rPr lang="en-US" dirty="0" smtClean="0"/>
                <a:t>(SOM, low-threshold spiking)</a:t>
              </a:r>
              <a:endParaRPr lang="en-US" dirty="0"/>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62078" t="56000" b="6253"/>
            <a:stretch/>
          </p:blipFill>
          <p:spPr>
            <a:xfrm>
              <a:off x="3277197" y="896334"/>
              <a:ext cx="1451631" cy="2348332"/>
            </a:xfrm>
            <a:prstGeom prst="rect">
              <a:avLst/>
            </a:prstGeom>
          </p:spPr>
        </p:pic>
      </p:grpSp>
      <p:grpSp>
        <p:nvGrpSpPr>
          <p:cNvPr id="7" name="Group 6"/>
          <p:cNvGrpSpPr/>
          <p:nvPr/>
        </p:nvGrpSpPr>
        <p:grpSpPr>
          <a:xfrm>
            <a:off x="311700" y="1611630"/>
            <a:ext cx="2663125" cy="3212906"/>
            <a:chOff x="311700" y="1611630"/>
            <a:chExt cx="2663125" cy="3212906"/>
          </a:xfrm>
        </p:grpSpPr>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42965" b="62126"/>
            <a:stretch/>
          </p:blipFill>
          <p:spPr>
            <a:xfrm>
              <a:off x="311700" y="1611630"/>
              <a:ext cx="2663125" cy="1691087"/>
            </a:xfrm>
            <a:prstGeom prst="rect">
              <a:avLst/>
            </a:prstGeom>
          </p:spPr>
        </p:pic>
        <p:sp>
          <p:nvSpPr>
            <p:cNvPr id="14" name="TextBox 13"/>
            <p:cNvSpPr txBox="1"/>
            <p:nvPr/>
          </p:nvSpPr>
          <p:spPr>
            <a:xfrm>
              <a:off x="311701" y="4301316"/>
              <a:ext cx="2323216" cy="523220"/>
            </a:xfrm>
            <a:prstGeom prst="rect">
              <a:avLst/>
            </a:prstGeom>
            <a:noFill/>
            <a:ln>
              <a:solidFill>
                <a:srgbClr val="C00000"/>
              </a:solidFill>
            </a:ln>
          </p:spPr>
          <p:txBody>
            <a:bodyPr wrap="square" rtlCol="0">
              <a:spAutoFit/>
            </a:bodyPr>
            <a:lstStyle/>
            <a:p>
              <a:pPr algn="ctr"/>
              <a:r>
                <a:rPr lang="en-US" dirty="0" err="1" smtClean="0"/>
                <a:t>Parvalbumin</a:t>
              </a:r>
              <a:r>
                <a:rPr lang="en-US" dirty="0" smtClean="0"/>
                <a:t> </a:t>
              </a:r>
            </a:p>
            <a:p>
              <a:pPr algn="ctr"/>
              <a:r>
                <a:rPr lang="en-US" dirty="0" smtClean="0"/>
                <a:t>(PV, fast-spiking)</a:t>
              </a:r>
              <a:endParaRPr lang="en-US" dirty="0"/>
            </a:p>
          </p:txBody>
        </p:sp>
      </p:grpSp>
      <p:sp>
        <p:nvSpPr>
          <p:cNvPr id="11" name="Rectangle 10"/>
          <p:cNvSpPr/>
          <p:nvPr/>
        </p:nvSpPr>
        <p:spPr>
          <a:xfrm>
            <a:off x="5634990" y="2527934"/>
            <a:ext cx="365760" cy="581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5456548" y="1611630"/>
            <a:ext cx="2193805" cy="3212906"/>
            <a:chOff x="5456548" y="1611630"/>
            <a:chExt cx="2193805" cy="3212906"/>
          </a:xfrm>
        </p:grpSpPr>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l="68254" t="78071" r="19491" b="1075"/>
            <a:stretch/>
          </p:blipFill>
          <p:spPr>
            <a:xfrm>
              <a:off x="5562470" y="1611630"/>
              <a:ext cx="874316" cy="2011053"/>
            </a:xfrm>
            <a:prstGeom prst="rect">
              <a:avLst/>
            </a:prstGeom>
          </p:spPr>
        </p:pic>
        <p:sp>
          <p:nvSpPr>
            <p:cNvPr id="21" name="TextBox 20"/>
            <p:cNvSpPr txBox="1"/>
            <p:nvPr/>
          </p:nvSpPr>
          <p:spPr>
            <a:xfrm>
              <a:off x="5456548" y="4301316"/>
              <a:ext cx="2193805" cy="523220"/>
            </a:xfrm>
            <a:prstGeom prst="rect">
              <a:avLst/>
            </a:prstGeom>
            <a:noFill/>
            <a:ln>
              <a:solidFill>
                <a:srgbClr val="FFC000"/>
              </a:solidFill>
            </a:ln>
          </p:spPr>
          <p:txBody>
            <a:bodyPr wrap="square" rtlCol="0">
              <a:spAutoFit/>
            </a:bodyPr>
            <a:lstStyle/>
            <a:p>
              <a:pPr algn="ctr"/>
              <a:r>
                <a:rPr lang="en-US" dirty="0"/>
                <a:t>Vasopressin intestinal </a:t>
              </a:r>
              <a:r>
                <a:rPr lang="en-US" dirty="0" smtClean="0"/>
                <a:t>peptide (VIP)</a:t>
              </a:r>
              <a:endParaRPr lang="en-US" dirty="0"/>
            </a:p>
          </p:txBody>
        </p:sp>
      </p:grpSp>
      <p:sp>
        <p:nvSpPr>
          <p:cNvPr id="22" name="Rectangle 21"/>
          <p:cNvSpPr/>
          <p:nvPr/>
        </p:nvSpPr>
        <p:spPr>
          <a:xfrm>
            <a:off x="655560" y="1359715"/>
            <a:ext cx="365760" cy="581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670128" y="2646145"/>
            <a:ext cx="365760" cy="581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9044" y="2508656"/>
            <a:ext cx="365760" cy="581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862" name="Google Shape;862;p58"/>
          <p:cNvPicPr preferRelativeResize="0"/>
          <p:nvPr/>
        </p:nvPicPr>
        <p:blipFill>
          <a:blip r:embed="rId3">
            <a:alphaModFix/>
          </a:blip>
          <a:stretch>
            <a:fillRect/>
          </a:stretch>
        </p:blipFill>
        <p:spPr>
          <a:xfrm>
            <a:off x="152400" y="152400"/>
            <a:ext cx="6962438" cy="483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Types of responses - running</a:t>
            </a:r>
            <a:endParaRPr>
              <a:latin typeface="Oswald"/>
              <a:ea typeface="Oswald"/>
              <a:cs typeface="Oswald"/>
              <a:sym typeface="Oswald"/>
            </a:endParaRPr>
          </a:p>
        </p:txBody>
      </p:sp>
      <p:pic>
        <p:nvPicPr>
          <p:cNvPr id="869" name="Google Shape;869;p59"/>
          <p:cNvPicPr preferRelativeResize="0"/>
          <p:nvPr/>
        </p:nvPicPr>
        <p:blipFill>
          <a:blip r:embed="rId3">
            <a:alphaModFix/>
          </a:blip>
          <a:stretch>
            <a:fillRect/>
          </a:stretch>
        </p:blipFill>
        <p:spPr>
          <a:xfrm>
            <a:off x="1981200" y="1151075"/>
            <a:ext cx="4889571" cy="38209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Modulation of regular and fast spiking neurons - running</a:t>
            </a:r>
            <a:endParaRPr>
              <a:latin typeface="Oswald"/>
              <a:ea typeface="Oswald"/>
              <a:cs typeface="Oswald"/>
              <a:sym typeface="Oswald"/>
            </a:endParaRPr>
          </a:p>
        </p:txBody>
      </p:sp>
      <p:pic>
        <p:nvPicPr>
          <p:cNvPr id="876" name="Google Shape;876;p60"/>
          <p:cNvPicPr preferRelativeResize="0"/>
          <p:nvPr/>
        </p:nvPicPr>
        <p:blipFill>
          <a:blip r:embed="rId3">
            <a:alphaModFix/>
          </a:blip>
          <a:stretch>
            <a:fillRect/>
          </a:stretch>
        </p:blipFill>
        <p:spPr>
          <a:xfrm>
            <a:off x="152400" y="1170125"/>
            <a:ext cx="5766432" cy="3820976"/>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Signal to noise ratio - running</a:t>
            </a:r>
            <a:endParaRPr/>
          </a:p>
        </p:txBody>
      </p:sp>
      <p:pic>
        <p:nvPicPr>
          <p:cNvPr id="883" name="Google Shape;883;p61"/>
          <p:cNvPicPr preferRelativeResize="0"/>
          <p:nvPr/>
        </p:nvPicPr>
        <p:blipFill>
          <a:blip r:embed="rId3">
            <a:alphaModFix/>
          </a:blip>
          <a:stretch>
            <a:fillRect/>
          </a:stretch>
        </p:blipFill>
        <p:spPr>
          <a:xfrm>
            <a:off x="152400" y="1170125"/>
            <a:ext cx="5099999" cy="3820977"/>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62"/>
          <p:cNvSpPr txBox="1">
            <a:spLocks noGrp="1"/>
          </p:cNvSpPr>
          <p:nvPr>
            <p:ph type="title"/>
          </p:nvPr>
        </p:nvSpPr>
        <p:spPr>
          <a:xfrm>
            <a:off x="311700" y="1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Modulation of On and Off responses</a:t>
            </a:r>
            <a:endParaRPr>
              <a:latin typeface="Oswald"/>
              <a:ea typeface="Oswald"/>
              <a:cs typeface="Oswald"/>
              <a:sym typeface="Oswald"/>
            </a:endParaRPr>
          </a:p>
        </p:txBody>
      </p:sp>
      <p:pic>
        <p:nvPicPr>
          <p:cNvPr id="890" name="Google Shape;890;p62"/>
          <p:cNvPicPr preferRelativeResize="0"/>
          <p:nvPr/>
        </p:nvPicPr>
        <p:blipFill rotWithShape="1">
          <a:blip r:embed="rId3">
            <a:alphaModFix/>
          </a:blip>
          <a:srcRect t="50480"/>
          <a:stretch/>
        </p:blipFill>
        <p:spPr>
          <a:xfrm>
            <a:off x="235500" y="857250"/>
            <a:ext cx="4938789" cy="2155492"/>
          </a:xfrm>
          <a:prstGeom prst="rect">
            <a:avLst/>
          </a:prstGeom>
          <a:noFill/>
          <a:ln>
            <a:noFill/>
          </a:ln>
        </p:spPr>
      </p:pic>
      <p:pic>
        <p:nvPicPr>
          <p:cNvPr id="891" name="Google Shape;891;p62"/>
          <p:cNvPicPr preferRelativeResize="0"/>
          <p:nvPr/>
        </p:nvPicPr>
        <p:blipFill rotWithShape="1">
          <a:blip r:embed="rId3">
            <a:alphaModFix/>
          </a:blip>
          <a:srcRect b="49091"/>
          <a:stretch/>
        </p:blipFill>
        <p:spPr>
          <a:xfrm>
            <a:off x="280902" y="2889486"/>
            <a:ext cx="4938797" cy="2215917"/>
          </a:xfrm>
          <a:prstGeom prst="rect">
            <a:avLst/>
          </a:prstGeom>
          <a:noFill/>
          <a:ln>
            <a:noFill/>
          </a:ln>
        </p:spPr>
      </p:pic>
      <p:grpSp>
        <p:nvGrpSpPr>
          <p:cNvPr id="892" name="Google Shape;892;p62"/>
          <p:cNvGrpSpPr/>
          <p:nvPr/>
        </p:nvGrpSpPr>
        <p:grpSpPr>
          <a:xfrm>
            <a:off x="5704925" y="965299"/>
            <a:ext cx="2253975" cy="1742652"/>
            <a:chOff x="5679400" y="12599"/>
            <a:chExt cx="2253975" cy="1742652"/>
          </a:xfrm>
        </p:grpSpPr>
        <p:pic>
          <p:nvPicPr>
            <p:cNvPr id="893" name="Google Shape;893;p62"/>
            <p:cNvPicPr preferRelativeResize="0"/>
            <p:nvPr/>
          </p:nvPicPr>
          <p:blipFill>
            <a:blip r:embed="rId4">
              <a:alphaModFix/>
            </a:blip>
            <a:stretch>
              <a:fillRect/>
            </a:stretch>
          </p:blipFill>
          <p:spPr>
            <a:xfrm>
              <a:off x="5679400" y="12599"/>
              <a:ext cx="1861901" cy="1742652"/>
            </a:xfrm>
            <a:prstGeom prst="rect">
              <a:avLst/>
            </a:prstGeom>
            <a:noFill/>
            <a:ln>
              <a:noFill/>
            </a:ln>
          </p:spPr>
        </p:pic>
        <p:sp>
          <p:nvSpPr>
            <p:cNvPr id="894" name="Google Shape;894;p62"/>
            <p:cNvSpPr txBox="1"/>
            <p:nvPr/>
          </p:nvSpPr>
          <p:spPr>
            <a:xfrm>
              <a:off x="7462675" y="137775"/>
              <a:ext cx="4707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ON</a:t>
              </a:r>
              <a:endParaRPr>
                <a:latin typeface="Oswald"/>
                <a:ea typeface="Oswald"/>
                <a:cs typeface="Oswald"/>
                <a:sym typeface="Oswald"/>
              </a:endParaRPr>
            </a:p>
          </p:txBody>
        </p:sp>
      </p:grpSp>
      <p:grpSp>
        <p:nvGrpSpPr>
          <p:cNvPr id="895" name="Google Shape;895;p62"/>
          <p:cNvGrpSpPr/>
          <p:nvPr/>
        </p:nvGrpSpPr>
        <p:grpSpPr>
          <a:xfrm>
            <a:off x="5746049" y="3267425"/>
            <a:ext cx="2765451" cy="1723676"/>
            <a:chOff x="5746049" y="3343625"/>
            <a:chExt cx="2765451" cy="1723676"/>
          </a:xfrm>
        </p:grpSpPr>
        <p:pic>
          <p:nvPicPr>
            <p:cNvPr id="896" name="Google Shape;896;p62"/>
            <p:cNvPicPr preferRelativeResize="0"/>
            <p:nvPr/>
          </p:nvPicPr>
          <p:blipFill>
            <a:blip r:embed="rId5">
              <a:alphaModFix/>
            </a:blip>
            <a:stretch>
              <a:fillRect/>
            </a:stretch>
          </p:blipFill>
          <p:spPr>
            <a:xfrm>
              <a:off x="5746049" y="3343625"/>
              <a:ext cx="1841625" cy="1723676"/>
            </a:xfrm>
            <a:prstGeom prst="rect">
              <a:avLst/>
            </a:prstGeom>
            <a:noFill/>
            <a:ln>
              <a:noFill/>
            </a:ln>
          </p:spPr>
        </p:pic>
        <p:sp>
          <p:nvSpPr>
            <p:cNvPr id="897" name="Google Shape;897;p62"/>
            <p:cNvSpPr txBox="1"/>
            <p:nvPr/>
          </p:nvSpPr>
          <p:spPr>
            <a:xfrm>
              <a:off x="7465100" y="3447450"/>
              <a:ext cx="10464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OFF</a:t>
              </a:r>
              <a:endParaRPr>
                <a:latin typeface="Oswald"/>
                <a:ea typeface="Oswald"/>
                <a:cs typeface="Oswald"/>
                <a:sym typeface="Oswald"/>
              </a:endParaRP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VIP activation is similar across all states</a:t>
            </a:r>
            <a:endParaRPr>
              <a:latin typeface="Oswald"/>
              <a:ea typeface="Oswald"/>
              <a:cs typeface="Oswald"/>
              <a:sym typeface="Oswald"/>
            </a:endParaRPr>
          </a:p>
        </p:txBody>
      </p:sp>
      <p:pic>
        <p:nvPicPr>
          <p:cNvPr id="904" name="Google Shape;904;p63"/>
          <p:cNvPicPr preferRelativeResize="0"/>
          <p:nvPr/>
        </p:nvPicPr>
        <p:blipFill>
          <a:blip r:embed="rId3">
            <a:alphaModFix/>
          </a:blip>
          <a:stretch>
            <a:fillRect/>
          </a:stretch>
        </p:blipFill>
        <p:spPr>
          <a:xfrm>
            <a:off x="152400" y="1170125"/>
            <a:ext cx="8456901" cy="3820977"/>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64"/>
          <p:cNvSpPr txBox="1">
            <a:spLocks noGrp="1"/>
          </p:cNvSpPr>
          <p:nvPr>
            <p:ph type="title"/>
          </p:nvPr>
        </p:nvSpPr>
        <p:spPr>
          <a:xfrm>
            <a:off x="311700" y="445025"/>
            <a:ext cx="1842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Arousal</a:t>
            </a:r>
            <a:endParaRPr>
              <a:latin typeface="Oswald"/>
              <a:ea typeface="Oswald"/>
              <a:cs typeface="Oswald"/>
              <a:sym typeface="Oswald"/>
            </a:endParaRPr>
          </a:p>
        </p:txBody>
      </p:sp>
      <p:sp>
        <p:nvSpPr>
          <p:cNvPr id="911" name="Google Shape;911;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13" name="Google Shape;913;p64"/>
          <p:cNvPicPr preferRelativeResize="0"/>
          <p:nvPr/>
        </p:nvPicPr>
        <p:blipFill>
          <a:blip r:embed="rId3">
            <a:alphaModFix/>
          </a:blip>
          <a:stretch>
            <a:fillRect/>
          </a:stretch>
        </p:blipFill>
        <p:spPr>
          <a:xfrm>
            <a:off x="3023369" y="0"/>
            <a:ext cx="4279612" cy="5143499"/>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Behavioral modulation does not change during VIP laser on trials</a:t>
            </a:r>
            <a:endParaRPr>
              <a:latin typeface="Oswald"/>
              <a:ea typeface="Oswald"/>
              <a:cs typeface="Oswald"/>
              <a:sym typeface="Oswald"/>
            </a:endParaRPr>
          </a:p>
        </p:txBody>
      </p:sp>
      <p:sp>
        <p:nvSpPr>
          <p:cNvPr id="919" name="Google Shape;919;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21" name="Google Shape;921;p65"/>
          <p:cNvPicPr preferRelativeResize="0"/>
          <p:nvPr/>
        </p:nvPicPr>
        <p:blipFill>
          <a:blip r:embed="rId3">
            <a:alphaModFix/>
          </a:blip>
          <a:stretch>
            <a:fillRect/>
          </a:stretch>
        </p:blipFill>
        <p:spPr>
          <a:xfrm>
            <a:off x="0" y="1152474"/>
            <a:ext cx="9144001" cy="3664501"/>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VIP activation across cortical layers</a:t>
            </a:r>
            <a:endParaRPr/>
          </a:p>
        </p:txBody>
      </p:sp>
      <p:pic>
        <p:nvPicPr>
          <p:cNvPr id="927" name="Google Shape;927;p66"/>
          <p:cNvPicPr preferRelativeResize="0"/>
          <p:nvPr/>
        </p:nvPicPr>
        <p:blipFill>
          <a:blip r:embed="rId3">
            <a:alphaModFix/>
          </a:blip>
          <a:stretch>
            <a:fillRect/>
          </a:stretch>
        </p:blipFill>
        <p:spPr>
          <a:xfrm>
            <a:off x="186825" y="1017725"/>
            <a:ext cx="7046601" cy="4072627"/>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SOM  suppression</a:t>
            </a:r>
            <a:endParaRPr>
              <a:latin typeface="Oswald"/>
              <a:ea typeface="Oswald"/>
              <a:cs typeface="Oswald"/>
              <a:sym typeface="Oswald"/>
            </a:endParaRPr>
          </a:p>
        </p:txBody>
      </p:sp>
      <p:pic>
        <p:nvPicPr>
          <p:cNvPr id="934" name="Google Shape;934;p67"/>
          <p:cNvPicPr preferRelativeResize="0"/>
          <p:nvPr/>
        </p:nvPicPr>
        <p:blipFill>
          <a:blip r:embed="rId3">
            <a:alphaModFix/>
          </a:blip>
          <a:stretch>
            <a:fillRect/>
          </a:stretch>
        </p:blipFill>
        <p:spPr>
          <a:xfrm>
            <a:off x="152400" y="1170125"/>
            <a:ext cx="8839205" cy="3182803"/>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Oswald"/>
                <a:ea typeface="Oswald"/>
                <a:cs typeface="Oswald"/>
                <a:sym typeface="Oswald"/>
              </a:rPr>
              <a:t>Modulation of </a:t>
            </a:r>
            <a:r>
              <a:rPr lang="en-US" dirty="0" smtClean="0">
                <a:latin typeface="Oswald"/>
                <a:ea typeface="Oswald"/>
                <a:cs typeface="Oswald"/>
                <a:sym typeface="Oswald"/>
              </a:rPr>
              <a:t>Auditory </a:t>
            </a:r>
            <a:r>
              <a:rPr lang="en" dirty="0" smtClean="0">
                <a:latin typeface="Oswald"/>
                <a:ea typeface="Oswald"/>
                <a:cs typeface="Oswald"/>
                <a:sym typeface="Oswald"/>
              </a:rPr>
              <a:t>Cortical </a:t>
            </a:r>
            <a:r>
              <a:rPr lang="en" dirty="0">
                <a:latin typeface="Oswald"/>
                <a:ea typeface="Oswald"/>
                <a:cs typeface="Oswald"/>
                <a:sym typeface="Oswald"/>
              </a:rPr>
              <a:t>Neurons</a:t>
            </a:r>
            <a:endParaRPr dirty="0">
              <a:latin typeface="Oswald"/>
              <a:ea typeface="Oswald"/>
              <a:cs typeface="Oswald"/>
              <a:sym typeface="Oswald"/>
            </a:endParaRPr>
          </a:p>
          <a:p>
            <a:pPr marL="0" lvl="0" indent="0" algn="l" rtl="0">
              <a:spcBef>
                <a:spcPts val="0"/>
              </a:spcBef>
              <a:spcAft>
                <a:spcPts val="0"/>
              </a:spcAft>
              <a:buNone/>
            </a:pPr>
            <a:endParaRPr dirty="0"/>
          </a:p>
        </p:txBody>
      </p:sp>
      <p:cxnSp>
        <p:nvCxnSpPr>
          <p:cNvPr id="115" name="Google Shape;115;p18"/>
          <p:cNvCxnSpPr>
            <a:stCxn id="116" idx="3"/>
            <a:endCxn id="117" idx="2"/>
          </p:cNvCxnSpPr>
          <p:nvPr/>
        </p:nvCxnSpPr>
        <p:spPr>
          <a:xfrm>
            <a:off x="2180850" y="2364925"/>
            <a:ext cx="2099100" cy="72600"/>
          </a:xfrm>
          <a:prstGeom prst="straightConnector1">
            <a:avLst/>
          </a:prstGeom>
          <a:noFill/>
          <a:ln w="19050" cap="flat" cmpd="sng">
            <a:solidFill>
              <a:srgbClr val="595959"/>
            </a:solidFill>
            <a:prstDash val="solid"/>
            <a:round/>
            <a:headEnd type="none" w="med" len="med"/>
            <a:tailEnd type="stealth" w="med" len="med"/>
          </a:ln>
        </p:spPr>
      </p:cxnSp>
      <p:cxnSp>
        <p:nvCxnSpPr>
          <p:cNvPr id="118" name="Google Shape;118;p18"/>
          <p:cNvCxnSpPr>
            <a:stCxn id="119" idx="2"/>
            <a:endCxn id="117" idx="0"/>
          </p:cNvCxnSpPr>
          <p:nvPr/>
        </p:nvCxnSpPr>
        <p:spPr>
          <a:xfrm rot="5400000">
            <a:off x="4558000" y="1777525"/>
            <a:ext cx="381900" cy="266700"/>
          </a:xfrm>
          <a:prstGeom prst="curvedConnector3">
            <a:avLst>
              <a:gd name="adj1" fmla="val 50000"/>
            </a:avLst>
          </a:prstGeom>
          <a:noFill/>
          <a:ln w="19050" cap="flat" cmpd="sng">
            <a:solidFill>
              <a:srgbClr val="595959"/>
            </a:solidFill>
            <a:prstDash val="solid"/>
            <a:round/>
            <a:headEnd type="none" w="med" len="med"/>
            <a:tailEnd type="triangle" w="med" len="med"/>
          </a:ln>
        </p:spPr>
      </p:cxnSp>
      <p:grpSp>
        <p:nvGrpSpPr>
          <p:cNvPr id="120" name="Google Shape;120;p18"/>
          <p:cNvGrpSpPr/>
          <p:nvPr/>
        </p:nvGrpSpPr>
        <p:grpSpPr>
          <a:xfrm>
            <a:off x="700350" y="2101825"/>
            <a:ext cx="7957500" cy="1640175"/>
            <a:chOff x="700350" y="2101825"/>
            <a:chExt cx="7957500" cy="1640175"/>
          </a:xfrm>
        </p:grpSpPr>
        <p:sp>
          <p:nvSpPr>
            <p:cNvPr id="116" name="Google Shape;116;p18"/>
            <p:cNvSpPr/>
            <p:nvPr/>
          </p:nvSpPr>
          <p:spPr>
            <a:xfrm>
              <a:off x="700350" y="2101825"/>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Reinforcement</a:t>
              </a:r>
              <a:r>
                <a:rPr lang="en">
                  <a:latin typeface="Oswald"/>
                  <a:ea typeface="Oswald"/>
                  <a:cs typeface="Oswald"/>
                  <a:sym typeface="Oswald"/>
                </a:rPr>
                <a:t> </a:t>
              </a:r>
              <a:endParaRPr>
                <a:latin typeface="Oswald"/>
                <a:ea typeface="Oswald"/>
                <a:cs typeface="Oswald"/>
                <a:sym typeface="Oswald"/>
              </a:endParaRPr>
            </a:p>
          </p:txBody>
        </p:sp>
        <p:sp>
          <p:nvSpPr>
            <p:cNvPr id="121" name="Google Shape;121;p18"/>
            <p:cNvSpPr/>
            <p:nvPr/>
          </p:nvSpPr>
          <p:spPr>
            <a:xfrm>
              <a:off x="700350" y="2751300"/>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Task engagement</a:t>
              </a:r>
              <a:r>
                <a:rPr lang="en">
                  <a:latin typeface="Oswald"/>
                  <a:ea typeface="Oswald"/>
                  <a:cs typeface="Oswald"/>
                  <a:sym typeface="Oswald"/>
                </a:rPr>
                <a:t> </a:t>
              </a:r>
              <a:endParaRPr>
                <a:latin typeface="Oswald"/>
                <a:ea typeface="Oswald"/>
                <a:cs typeface="Oswald"/>
                <a:sym typeface="Oswald"/>
              </a:endParaRPr>
            </a:p>
          </p:txBody>
        </p:sp>
        <p:sp>
          <p:nvSpPr>
            <p:cNvPr id="122" name="Google Shape;122;p18"/>
            <p:cNvSpPr/>
            <p:nvPr/>
          </p:nvSpPr>
          <p:spPr>
            <a:xfrm>
              <a:off x="7177350" y="2501000"/>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Locomotion</a:t>
              </a:r>
              <a:endParaRPr>
                <a:latin typeface="Oswald"/>
                <a:ea typeface="Oswald"/>
                <a:cs typeface="Oswald"/>
                <a:sym typeface="Oswald"/>
              </a:endParaRPr>
            </a:p>
          </p:txBody>
        </p:sp>
        <p:sp>
          <p:nvSpPr>
            <p:cNvPr id="123" name="Google Shape;123;p18"/>
            <p:cNvSpPr/>
            <p:nvPr/>
          </p:nvSpPr>
          <p:spPr>
            <a:xfrm>
              <a:off x="7177350" y="3215800"/>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Arousal</a:t>
              </a:r>
              <a:endParaRPr>
                <a:latin typeface="Oswald"/>
                <a:ea typeface="Oswald"/>
                <a:cs typeface="Oswald"/>
                <a:sym typeface="Oswald"/>
              </a:endParaRPr>
            </a:p>
          </p:txBody>
        </p:sp>
      </p:grpSp>
      <p:cxnSp>
        <p:nvCxnSpPr>
          <p:cNvPr id="124" name="Google Shape;124;p18"/>
          <p:cNvCxnSpPr>
            <a:stCxn id="121" idx="3"/>
            <a:endCxn id="117" idx="2"/>
          </p:cNvCxnSpPr>
          <p:nvPr/>
        </p:nvCxnSpPr>
        <p:spPr>
          <a:xfrm rot="10800000" flipH="1">
            <a:off x="2180850" y="2437500"/>
            <a:ext cx="2099100" cy="576900"/>
          </a:xfrm>
          <a:prstGeom prst="straightConnector1">
            <a:avLst/>
          </a:prstGeom>
          <a:noFill/>
          <a:ln w="19050" cap="flat" cmpd="sng">
            <a:solidFill>
              <a:srgbClr val="595959"/>
            </a:solidFill>
            <a:prstDash val="solid"/>
            <a:round/>
            <a:headEnd type="none" w="med" len="med"/>
            <a:tailEnd type="stealth" w="med" len="med"/>
          </a:ln>
        </p:spPr>
      </p:cxnSp>
      <p:grpSp>
        <p:nvGrpSpPr>
          <p:cNvPr id="125" name="Google Shape;125;p18"/>
          <p:cNvGrpSpPr/>
          <p:nvPr/>
        </p:nvGrpSpPr>
        <p:grpSpPr>
          <a:xfrm>
            <a:off x="3312125" y="2101813"/>
            <a:ext cx="2733938" cy="2754150"/>
            <a:chOff x="5678613" y="1403488"/>
            <a:chExt cx="2733938" cy="2754150"/>
          </a:xfrm>
        </p:grpSpPr>
        <p:grpSp>
          <p:nvGrpSpPr>
            <p:cNvPr id="126" name="Google Shape;126;p18"/>
            <p:cNvGrpSpPr/>
            <p:nvPr/>
          </p:nvGrpSpPr>
          <p:grpSpPr>
            <a:xfrm>
              <a:off x="5678613" y="1403488"/>
              <a:ext cx="2733938" cy="2754150"/>
              <a:chOff x="5965563" y="1194663"/>
              <a:chExt cx="2733938" cy="2754150"/>
            </a:xfrm>
          </p:grpSpPr>
          <p:cxnSp>
            <p:nvCxnSpPr>
              <p:cNvPr id="127" name="Google Shape;127;p18"/>
              <p:cNvCxnSpPr>
                <a:stCxn id="128" idx="2"/>
                <a:endCxn id="129" idx="1"/>
              </p:cNvCxnSpPr>
              <p:nvPr/>
            </p:nvCxnSpPr>
            <p:spPr>
              <a:xfrm>
                <a:off x="7351600" y="1702713"/>
                <a:ext cx="774900" cy="631500"/>
              </a:xfrm>
              <a:prstGeom prst="straightConnector1">
                <a:avLst/>
              </a:prstGeom>
              <a:noFill/>
              <a:ln w="28575" cap="flat" cmpd="sng">
                <a:solidFill>
                  <a:srgbClr val="FFAB40"/>
                </a:solidFill>
                <a:prstDash val="dash"/>
                <a:round/>
                <a:headEnd type="none" w="med" len="med"/>
                <a:tailEnd type="diamond" w="med" len="med"/>
              </a:ln>
            </p:spPr>
          </p:cxnSp>
          <p:grpSp>
            <p:nvGrpSpPr>
              <p:cNvPr id="130" name="Google Shape;130;p18"/>
              <p:cNvGrpSpPr/>
              <p:nvPr/>
            </p:nvGrpSpPr>
            <p:grpSpPr>
              <a:xfrm>
                <a:off x="5965563" y="1194663"/>
                <a:ext cx="1813238" cy="2754150"/>
                <a:chOff x="-30612" y="1375150"/>
                <a:chExt cx="1813238" cy="2754150"/>
              </a:xfrm>
            </p:grpSpPr>
            <p:cxnSp>
              <p:nvCxnSpPr>
                <p:cNvPr id="131" name="Google Shape;131;p18"/>
                <p:cNvCxnSpPr>
                  <a:stCxn id="132" idx="5"/>
                  <a:endCxn id="133" idx="1"/>
                </p:cNvCxnSpPr>
                <p:nvPr/>
              </p:nvCxnSpPr>
              <p:spPr>
                <a:xfrm>
                  <a:off x="542463" y="3146126"/>
                  <a:ext cx="485100" cy="547800"/>
                </a:xfrm>
                <a:prstGeom prst="straightConnector1">
                  <a:avLst/>
                </a:prstGeom>
                <a:noFill/>
                <a:ln w="28575" cap="flat" cmpd="sng">
                  <a:solidFill>
                    <a:srgbClr val="3C78D8"/>
                  </a:solidFill>
                  <a:prstDash val="solid"/>
                  <a:round/>
                  <a:headEnd type="none" w="med" len="med"/>
                  <a:tailEnd type="diamond" w="med" len="med"/>
                </a:ln>
              </p:spPr>
            </p:cxnSp>
            <p:sp>
              <p:nvSpPr>
                <p:cNvPr id="134" name="Google Shape;134;p18"/>
                <p:cNvSpPr/>
                <p:nvPr/>
              </p:nvSpPr>
              <p:spPr>
                <a:xfrm>
                  <a:off x="943525" y="1375150"/>
                  <a:ext cx="671400" cy="671400"/>
                </a:xfrm>
                <a:prstGeom prst="ellipse">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18"/>
                <p:cNvCxnSpPr>
                  <a:stCxn id="134" idx="3"/>
                  <a:endCxn id="132" idx="0"/>
                </p:cNvCxnSpPr>
                <p:nvPr/>
              </p:nvCxnSpPr>
              <p:spPr>
                <a:xfrm flipH="1">
                  <a:off x="305049" y="1948226"/>
                  <a:ext cx="736800" cy="624900"/>
                </a:xfrm>
                <a:prstGeom prst="straightConnector1">
                  <a:avLst/>
                </a:prstGeom>
                <a:noFill/>
                <a:ln w="28575" cap="flat" cmpd="sng">
                  <a:solidFill>
                    <a:srgbClr val="FFAB40"/>
                  </a:solidFill>
                  <a:prstDash val="solid"/>
                  <a:round/>
                  <a:headEnd type="none" w="med" len="med"/>
                  <a:tailEnd type="diamond" w="med" len="med"/>
                </a:ln>
              </p:spPr>
            </p:cxnSp>
            <p:sp>
              <p:nvSpPr>
                <p:cNvPr id="132" name="Google Shape;132;p18"/>
                <p:cNvSpPr/>
                <p:nvPr/>
              </p:nvSpPr>
              <p:spPr>
                <a:xfrm>
                  <a:off x="-30612" y="2573050"/>
                  <a:ext cx="671400" cy="671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p:nvPr/>
              </p:nvSpPr>
              <p:spPr>
                <a:xfrm>
                  <a:off x="1083325" y="1538500"/>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VIP</a:t>
                  </a:r>
                  <a:endParaRPr b="1">
                    <a:latin typeface="Oswald"/>
                    <a:ea typeface="Oswald"/>
                    <a:cs typeface="Oswald"/>
                    <a:sym typeface="Oswald"/>
                  </a:endParaRPr>
                </a:p>
              </p:txBody>
            </p:sp>
            <p:sp>
              <p:nvSpPr>
                <p:cNvPr id="136" name="Google Shape;136;p18"/>
                <p:cNvSpPr txBox="1"/>
                <p:nvPr/>
              </p:nvSpPr>
              <p:spPr>
                <a:xfrm>
                  <a:off x="23088" y="2736400"/>
                  <a:ext cx="716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SOM</a:t>
                  </a:r>
                  <a:endParaRPr b="1">
                    <a:latin typeface="Oswald"/>
                    <a:ea typeface="Oswald"/>
                    <a:cs typeface="Oswald"/>
                    <a:sym typeface="Oswald"/>
                  </a:endParaRPr>
                </a:p>
              </p:txBody>
            </p:sp>
            <p:sp>
              <p:nvSpPr>
                <p:cNvPr id="133" name="Google Shape;133;p18"/>
                <p:cNvSpPr/>
                <p:nvPr/>
              </p:nvSpPr>
              <p:spPr>
                <a:xfrm>
                  <a:off x="775825" y="3258400"/>
                  <a:ext cx="1006800" cy="870900"/>
                </a:xfrm>
                <a:prstGeom prst="triangle">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txBox="1"/>
                <p:nvPr/>
              </p:nvSpPr>
              <p:spPr>
                <a:xfrm>
                  <a:off x="1041625" y="3693938"/>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Exc</a:t>
                  </a:r>
                  <a:endParaRPr b="1">
                    <a:latin typeface="Oswald"/>
                    <a:ea typeface="Oswald"/>
                    <a:cs typeface="Oswald"/>
                    <a:sym typeface="Oswald"/>
                  </a:endParaRPr>
                </a:p>
              </p:txBody>
            </p:sp>
          </p:grpSp>
          <p:grpSp>
            <p:nvGrpSpPr>
              <p:cNvPr id="138" name="Google Shape;138;p18"/>
              <p:cNvGrpSpPr/>
              <p:nvPr/>
            </p:nvGrpSpPr>
            <p:grpSpPr>
              <a:xfrm>
                <a:off x="7527100" y="2236038"/>
                <a:ext cx="1172400" cy="1277325"/>
                <a:chOff x="4869150" y="3587663"/>
                <a:chExt cx="1172400" cy="1277325"/>
              </a:xfrm>
            </p:grpSpPr>
            <p:grpSp>
              <p:nvGrpSpPr>
                <p:cNvPr id="139" name="Google Shape;139;p18"/>
                <p:cNvGrpSpPr/>
                <p:nvPr/>
              </p:nvGrpSpPr>
              <p:grpSpPr>
                <a:xfrm>
                  <a:off x="4869150" y="3587663"/>
                  <a:ext cx="1172400" cy="1277325"/>
                  <a:chOff x="4869150" y="3587663"/>
                  <a:chExt cx="1172400" cy="1277325"/>
                </a:xfrm>
              </p:grpSpPr>
              <p:cxnSp>
                <p:nvCxnSpPr>
                  <p:cNvPr id="140" name="Google Shape;140;p18"/>
                  <p:cNvCxnSpPr>
                    <a:endCxn id="133" idx="5"/>
                  </p:cNvCxnSpPr>
                  <p:nvPr/>
                </p:nvCxnSpPr>
                <p:spPr>
                  <a:xfrm flipH="1">
                    <a:off x="4869150" y="3864188"/>
                    <a:ext cx="758700" cy="1000800"/>
                  </a:xfrm>
                  <a:prstGeom prst="straightConnector1">
                    <a:avLst/>
                  </a:prstGeom>
                  <a:noFill/>
                  <a:ln w="28575" cap="flat" cmpd="sng">
                    <a:solidFill>
                      <a:srgbClr val="EA9999"/>
                    </a:solidFill>
                    <a:prstDash val="solid"/>
                    <a:round/>
                    <a:headEnd type="none" w="med" len="med"/>
                    <a:tailEnd type="diamond" w="med" len="med"/>
                  </a:ln>
                </p:spPr>
              </p:cxnSp>
              <p:sp>
                <p:nvSpPr>
                  <p:cNvPr id="129" name="Google Shape;129;p18"/>
                  <p:cNvSpPr/>
                  <p:nvPr/>
                </p:nvSpPr>
                <p:spPr>
                  <a:xfrm>
                    <a:off x="5370150" y="3587663"/>
                    <a:ext cx="671400" cy="6714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8"/>
                <p:cNvSpPr txBox="1"/>
                <p:nvPr/>
              </p:nvSpPr>
              <p:spPr>
                <a:xfrm>
                  <a:off x="5544450" y="3776463"/>
                  <a:ext cx="475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PV</a:t>
                  </a:r>
                  <a:endParaRPr b="1">
                    <a:latin typeface="Oswald"/>
                    <a:ea typeface="Oswald"/>
                    <a:cs typeface="Oswald"/>
                    <a:sym typeface="Oswald"/>
                  </a:endParaRPr>
                </a:p>
              </p:txBody>
            </p:sp>
          </p:grpSp>
        </p:grpSp>
        <p:cxnSp>
          <p:nvCxnSpPr>
            <p:cNvPr id="142" name="Google Shape;142;p18"/>
            <p:cNvCxnSpPr>
              <a:stCxn id="134" idx="4"/>
              <a:endCxn id="133" idx="0"/>
            </p:cNvCxnSpPr>
            <p:nvPr/>
          </p:nvCxnSpPr>
          <p:spPr>
            <a:xfrm>
              <a:off x="6988450" y="2074888"/>
              <a:ext cx="0" cy="1212000"/>
            </a:xfrm>
            <a:prstGeom prst="straightConnector1">
              <a:avLst/>
            </a:prstGeom>
            <a:noFill/>
            <a:ln w="28575" cap="flat" cmpd="sng">
              <a:solidFill>
                <a:srgbClr val="FFAB40"/>
              </a:solidFill>
              <a:prstDash val="dash"/>
              <a:round/>
              <a:headEnd type="none" w="med" len="med"/>
              <a:tailEnd type="diamond" w="med" len="med"/>
            </a:ln>
          </p:spPr>
        </p:cxnSp>
      </p:grpSp>
      <p:cxnSp>
        <p:nvCxnSpPr>
          <p:cNvPr id="143" name="Google Shape;143;p18"/>
          <p:cNvCxnSpPr>
            <a:stCxn id="144" idx="2"/>
            <a:endCxn id="129" idx="0"/>
          </p:cNvCxnSpPr>
          <p:nvPr/>
        </p:nvCxnSpPr>
        <p:spPr>
          <a:xfrm flipH="1">
            <a:off x="5710425" y="1719925"/>
            <a:ext cx="638700" cy="1423200"/>
          </a:xfrm>
          <a:prstGeom prst="straightConnector1">
            <a:avLst/>
          </a:prstGeom>
          <a:noFill/>
          <a:ln w="19050" cap="flat" cmpd="sng">
            <a:solidFill>
              <a:schemeClr val="dk2"/>
            </a:solidFill>
            <a:prstDash val="solid"/>
            <a:round/>
            <a:headEnd type="none" w="med" len="med"/>
            <a:tailEnd type="triangle" w="med" len="med"/>
          </a:ln>
        </p:spPr>
      </p:cxnSp>
      <p:sp>
        <p:nvSpPr>
          <p:cNvPr id="145" name="Google Shape;145;p18"/>
          <p:cNvSpPr/>
          <p:nvPr/>
        </p:nvSpPr>
        <p:spPr>
          <a:xfrm>
            <a:off x="5032000" y="1719925"/>
            <a:ext cx="1629430" cy="2949738"/>
          </a:xfrm>
          <a:custGeom>
            <a:avLst/>
            <a:gdLst/>
            <a:ahLst/>
            <a:cxnLst/>
            <a:rect l="l" t="t" r="r" b="b"/>
            <a:pathLst>
              <a:path w="59048" h="122663" extrusionOk="0">
                <a:moveTo>
                  <a:pt x="48507" y="0"/>
                </a:moveTo>
                <a:cubicBezTo>
                  <a:pt x="48507" y="27612"/>
                  <a:pt x="66009" y="56881"/>
                  <a:pt x="55756" y="82519"/>
                </a:cubicBezTo>
                <a:cubicBezTo>
                  <a:pt x="52995" y="89422"/>
                  <a:pt x="48322" y="95901"/>
                  <a:pt x="42374" y="100361"/>
                </a:cubicBezTo>
                <a:cubicBezTo>
                  <a:pt x="29603" y="109936"/>
                  <a:pt x="11287" y="111376"/>
                  <a:pt x="0" y="122663"/>
                </a:cubicBezTo>
              </a:path>
            </a:pathLst>
          </a:custGeom>
          <a:noFill/>
          <a:ln w="19050" cap="flat" cmpd="sng">
            <a:solidFill>
              <a:schemeClr val="dk2"/>
            </a:solidFill>
            <a:prstDash val="solid"/>
            <a:round/>
            <a:headEnd type="none" w="med" len="med"/>
            <a:tailEnd type="triangle" w="med" len="med"/>
          </a:ln>
        </p:spPr>
      </p:sp>
      <p:sp>
        <p:nvSpPr>
          <p:cNvPr id="146" name="Google Shape;146;p18"/>
          <p:cNvSpPr/>
          <p:nvPr/>
        </p:nvSpPr>
        <p:spPr>
          <a:xfrm>
            <a:off x="3507275" y="1719925"/>
            <a:ext cx="1343519" cy="1569640"/>
          </a:xfrm>
          <a:custGeom>
            <a:avLst/>
            <a:gdLst/>
            <a:ahLst/>
            <a:cxnLst/>
            <a:rect l="l" t="t" r="r" b="b"/>
            <a:pathLst>
              <a:path w="57086" h="60774" extrusionOk="0">
                <a:moveTo>
                  <a:pt x="57086" y="0"/>
                </a:moveTo>
                <a:cubicBezTo>
                  <a:pt x="43037" y="0"/>
                  <a:pt x="30969" y="11087"/>
                  <a:pt x="19729" y="19515"/>
                </a:cubicBezTo>
                <a:cubicBezTo>
                  <a:pt x="10035" y="26783"/>
                  <a:pt x="214" y="38065"/>
                  <a:pt x="214" y="50181"/>
                </a:cubicBezTo>
                <a:cubicBezTo>
                  <a:pt x="214" y="53756"/>
                  <a:pt x="-643" y="58249"/>
                  <a:pt x="1887" y="60774"/>
                </a:cubicBezTo>
              </a:path>
            </a:pathLst>
          </a:custGeom>
          <a:noFill/>
          <a:ln w="19050" cap="flat" cmpd="sng">
            <a:solidFill>
              <a:srgbClr val="595959"/>
            </a:solidFill>
            <a:prstDash val="solid"/>
            <a:round/>
            <a:headEnd type="none" w="med" len="med"/>
            <a:tailEnd type="triangle" w="med" len="med"/>
          </a:ln>
        </p:spPr>
      </p:sp>
      <p:sp>
        <p:nvSpPr>
          <p:cNvPr id="147" name="Google Shape;147;p18"/>
          <p:cNvSpPr/>
          <p:nvPr/>
        </p:nvSpPr>
        <p:spPr>
          <a:xfrm>
            <a:off x="5032000" y="1719925"/>
            <a:ext cx="655094" cy="1346622"/>
          </a:xfrm>
          <a:custGeom>
            <a:avLst/>
            <a:gdLst/>
            <a:ahLst/>
            <a:cxnLst/>
            <a:rect l="l" t="t" r="r" b="b"/>
            <a:pathLst>
              <a:path w="28436" h="51295" extrusionOk="0">
                <a:moveTo>
                  <a:pt x="0" y="0"/>
                </a:moveTo>
                <a:cubicBezTo>
                  <a:pt x="8970" y="5978"/>
                  <a:pt x="18597" y="12661"/>
                  <a:pt x="23418" y="22302"/>
                </a:cubicBezTo>
                <a:cubicBezTo>
                  <a:pt x="27804" y="31075"/>
                  <a:pt x="28436" y="41487"/>
                  <a:pt x="28436" y="51295"/>
                </a:cubicBezTo>
              </a:path>
            </a:pathLst>
          </a:custGeom>
          <a:noFill/>
          <a:ln w="19050" cap="flat" cmpd="sng">
            <a:solidFill>
              <a:srgbClr val="595959"/>
            </a:solidFill>
            <a:prstDash val="solid"/>
            <a:round/>
            <a:headEnd type="none" w="med" len="med"/>
            <a:tailEnd type="triangle" w="med" len="med"/>
          </a:ln>
        </p:spPr>
      </p:sp>
      <p:sp>
        <p:nvSpPr>
          <p:cNvPr id="148" name="Google Shape;148;p18"/>
          <p:cNvSpPr/>
          <p:nvPr/>
        </p:nvSpPr>
        <p:spPr>
          <a:xfrm>
            <a:off x="4795025" y="1719925"/>
            <a:ext cx="406525" cy="2406117"/>
          </a:xfrm>
          <a:custGeom>
            <a:avLst/>
            <a:gdLst/>
            <a:ahLst/>
            <a:cxnLst/>
            <a:rect l="l" t="t" r="r" b="b"/>
            <a:pathLst>
              <a:path w="16261" h="94785" extrusionOk="0">
                <a:moveTo>
                  <a:pt x="5018" y="0"/>
                </a:moveTo>
                <a:cubicBezTo>
                  <a:pt x="19168" y="28299"/>
                  <a:pt x="22372" y="72413"/>
                  <a:pt x="0" y="94785"/>
                </a:cubicBezTo>
              </a:path>
            </a:pathLst>
          </a:custGeom>
          <a:noFill/>
          <a:ln w="19050" cap="flat" cmpd="sng">
            <a:solidFill>
              <a:srgbClr val="595959"/>
            </a:solidFill>
            <a:prstDash val="solid"/>
            <a:round/>
            <a:headEnd type="none" w="med" len="med"/>
            <a:tailEnd type="triangle" w="med" len="med"/>
          </a:ln>
        </p:spPr>
      </p:sp>
      <p:cxnSp>
        <p:nvCxnSpPr>
          <p:cNvPr id="149" name="Google Shape;149;p18"/>
          <p:cNvCxnSpPr>
            <a:stCxn id="122" idx="1"/>
            <a:endCxn id="144" idx="2"/>
          </p:cNvCxnSpPr>
          <p:nvPr/>
        </p:nvCxnSpPr>
        <p:spPr>
          <a:xfrm rot="10800000">
            <a:off x="6349050" y="1719800"/>
            <a:ext cx="828300" cy="1044300"/>
          </a:xfrm>
          <a:prstGeom prst="straightConnector1">
            <a:avLst/>
          </a:prstGeom>
          <a:noFill/>
          <a:ln w="19050" cap="flat" cmpd="sng">
            <a:solidFill>
              <a:schemeClr val="dk2"/>
            </a:solidFill>
            <a:prstDash val="solid"/>
            <a:round/>
            <a:headEnd type="none" w="med" len="med"/>
            <a:tailEnd type="triangle" w="med" len="med"/>
          </a:ln>
        </p:spPr>
      </p:cxnSp>
      <p:cxnSp>
        <p:nvCxnSpPr>
          <p:cNvPr id="150" name="Google Shape;150;p18"/>
          <p:cNvCxnSpPr>
            <a:stCxn id="122" idx="1"/>
            <a:endCxn id="119" idx="2"/>
          </p:cNvCxnSpPr>
          <p:nvPr/>
        </p:nvCxnSpPr>
        <p:spPr>
          <a:xfrm rot="10800000">
            <a:off x="4882350" y="1719800"/>
            <a:ext cx="2295000" cy="1044300"/>
          </a:xfrm>
          <a:prstGeom prst="straightConnector1">
            <a:avLst/>
          </a:prstGeom>
          <a:noFill/>
          <a:ln w="19050" cap="flat" cmpd="sng">
            <a:solidFill>
              <a:schemeClr val="dk2"/>
            </a:solidFill>
            <a:prstDash val="solid"/>
            <a:round/>
            <a:headEnd type="none" w="med" len="med"/>
            <a:tailEnd type="triangle" w="med" len="med"/>
          </a:ln>
        </p:spPr>
      </p:cxnSp>
      <p:cxnSp>
        <p:nvCxnSpPr>
          <p:cNvPr id="151" name="Google Shape;151;p18"/>
          <p:cNvCxnSpPr>
            <a:stCxn id="123" idx="1"/>
            <a:endCxn id="119" idx="2"/>
          </p:cNvCxnSpPr>
          <p:nvPr/>
        </p:nvCxnSpPr>
        <p:spPr>
          <a:xfrm rot="10800000">
            <a:off x="4882350" y="1720000"/>
            <a:ext cx="2295000" cy="1758900"/>
          </a:xfrm>
          <a:prstGeom prst="straightConnector1">
            <a:avLst/>
          </a:prstGeom>
          <a:noFill/>
          <a:ln w="19050" cap="flat" cmpd="sng">
            <a:solidFill>
              <a:schemeClr val="dk2"/>
            </a:solidFill>
            <a:prstDash val="solid"/>
            <a:round/>
            <a:headEnd type="none" w="med" len="med"/>
            <a:tailEnd type="triangle" w="med" len="med"/>
          </a:ln>
        </p:spPr>
      </p:cxnSp>
      <p:cxnSp>
        <p:nvCxnSpPr>
          <p:cNvPr id="152" name="Google Shape;152;p18"/>
          <p:cNvCxnSpPr>
            <a:stCxn id="123" idx="1"/>
            <a:endCxn id="153" idx="2"/>
          </p:cNvCxnSpPr>
          <p:nvPr/>
        </p:nvCxnSpPr>
        <p:spPr>
          <a:xfrm rot="10800000">
            <a:off x="3305550" y="1720000"/>
            <a:ext cx="3871800" cy="1758900"/>
          </a:xfrm>
          <a:prstGeom prst="straightConnector1">
            <a:avLst/>
          </a:prstGeom>
          <a:noFill/>
          <a:ln w="19050" cap="flat" cmpd="sng">
            <a:solidFill>
              <a:schemeClr val="dk2"/>
            </a:solidFill>
            <a:prstDash val="solid"/>
            <a:round/>
            <a:headEnd type="none" w="med" len="med"/>
            <a:tailEnd type="triangle" w="med" len="med"/>
          </a:ln>
        </p:spPr>
      </p:cxnSp>
      <p:cxnSp>
        <p:nvCxnSpPr>
          <p:cNvPr id="154" name="Google Shape;154;p18"/>
          <p:cNvCxnSpPr>
            <a:stCxn id="155" idx="2"/>
            <a:endCxn id="128" idx="3"/>
          </p:cNvCxnSpPr>
          <p:nvPr/>
        </p:nvCxnSpPr>
        <p:spPr>
          <a:xfrm flipH="1">
            <a:off x="4970300" y="1719925"/>
            <a:ext cx="2871000" cy="717600"/>
          </a:xfrm>
          <a:prstGeom prst="straightConnector1">
            <a:avLst/>
          </a:prstGeom>
          <a:noFill/>
          <a:ln w="19050" cap="flat" cmpd="sng">
            <a:solidFill>
              <a:schemeClr val="dk2"/>
            </a:solidFill>
            <a:prstDash val="solid"/>
            <a:round/>
            <a:headEnd type="none" w="med" len="med"/>
            <a:tailEnd type="triangle" w="med" len="med"/>
          </a:ln>
        </p:spPr>
      </p:cxnSp>
      <p:grpSp>
        <p:nvGrpSpPr>
          <p:cNvPr id="156" name="Google Shape;156;p18"/>
          <p:cNvGrpSpPr/>
          <p:nvPr/>
        </p:nvGrpSpPr>
        <p:grpSpPr>
          <a:xfrm>
            <a:off x="981950" y="1193725"/>
            <a:ext cx="7599600" cy="526200"/>
            <a:chOff x="981950" y="1193725"/>
            <a:chExt cx="7599600" cy="526200"/>
          </a:xfrm>
        </p:grpSpPr>
        <p:sp>
          <p:nvSpPr>
            <p:cNvPr id="144" name="Google Shape;144;p18"/>
            <p:cNvSpPr/>
            <p:nvPr/>
          </p:nvSpPr>
          <p:spPr>
            <a:xfrm>
              <a:off x="5718675" y="1193725"/>
              <a:ext cx="12609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Motor cortex</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(Glu)</a:t>
              </a:r>
              <a:endParaRPr>
                <a:latin typeface="Oswald"/>
                <a:ea typeface="Oswald"/>
                <a:cs typeface="Oswald"/>
                <a:sym typeface="Oswald"/>
              </a:endParaRPr>
            </a:p>
          </p:txBody>
        </p:sp>
        <p:sp>
          <p:nvSpPr>
            <p:cNvPr id="119" name="Google Shape;119;p18"/>
            <p:cNvSpPr/>
            <p:nvPr/>
          </p:nvSpPr>
          <p:spPr>
            <a:xfrm>
              <a:off x="4142050" y="1193725"/>
              <a:ext cx="14805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Basal forebrain</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(ACh)</a:t>
              </a:r>
              <a:endParaRPr>
                <a:latin typeface="Oswald"/>
                <a:ea typeface="Oswald"/>
                <a:cs typeface="Oswald"/>
                <a:sym typeface="Oswald"/>
              </a:endParaRPr>
            </a:p>
          </p:txBody>
        </p:sp>
        <p:sp>
          <p:nvSpPr>
            <p:cNvPr id="153" name="Google Shape;153;p18"/>
            <p:cNvSpPr/>
            <p:nvPr/>
          </p:nvSpPr>
          <p:spPr>
            <a:xfrm>
              <a:off x="2565425" y="1193725"/>
              <a:ext cx="14805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Oswald"/>
                  <a:ea typeface="Oswald"/>
                  <a:cs typeface="Oswald"/>
                  <a:sym typeface="Oswald"/>
                </a:rPr>
                <a:t>Locus coeruleus</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(NE)</a:t>
              </a:r>
              <a:endParaRPr>
                <a:latin typeface="Oswald"/>
                <a:ea typeface="Oswald"/>
                <a:cs typeface="Oswald"/>
                <a:sym typeface="Oswald"/>
              </a:endParaRPr>
            </a:p>
          </p:txBody>
        </p:sp>
        <p:sp>
          <p:nvSpPr>
            <p:cNvPr id="155" name="Google Shape;155;p18"/>
            <p:cNvSpPr/>
            <p:nvPr/>
          </p:nvSpPr>
          <p:spPr>
            <a:xfrm>
              <a:off x="7101050" y="1193725"/>
              <a:ext cx="14805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Oswald"/>
                  <a:ea typeface="Oswald"/>
                  <a:cs typeface="Oswald"/>
                  <a:sym typeface="Oswald"/>
                </a:rPr>
                <a:t>Raphe Nuclei</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(5-HT)</a:t>
              </a:r>
              <a:endParaRPr>
                <a:latin typeface="Oswald"/>
                <a:ea typeface="Oswald"/>
                <a:cs typeface="Oswald"/>
                <a:sym typeface="Oswald"/>
              </a:endParaRPr>
            </a:p>
          </p:txBody>
        </p:sp>
        <p:sp>
          <p:nvSpPr>
            <p:cNvPr id="157" name="Google Shape;157;p18"/>
            <p:cNvSpPr/>
            <p:nvPr/>
          </p:nvSpPr>
          <p:spPr>
            <a:xfrm>
              <a:off x="981950" y="1193725"/>
              <a:ext cx="14805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Oswald"/>
                  <a:ea typeface="Oswald"/>
                  <a:cs typeface="Oswald"/>
                  <a:sym typeface="Oswald"/>
                </a:rPr>
                <a:t>VTA &amp; SN</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(DA)</a:t>
              </a:r>
              <a:endParaRPr>
                <a:latin typeface="Oswald"/>
                <a:ea typeface="Oswald"/>
                <a:cs typeface="Oswald"/>
                <a:sym typeface="Oswald"/>
              </a:endParaRPr>
            </a:p>
          </p:txBody>
        </p:sp>
      </p:grpSp>
      <p:grpSp>
        <p:nvGrpSpPr>
          <p:cNvPr id="158" name="Google Shape;158;p18"/>
          <p:cNvGrpSpPr/>
          <p:nvPr/>
        </p:nvGrpSpPr>
        <p:grpSpPr>
          <a:xfrm>
            <a:off x="1929949" y="3946500"/>
            <a:ext cx="1105727" cy="1197000"/>
            <a:chOff x="1929949" y="3946500"/>
            <a:chExt cx="1105727" cy="1197000"/>
          </a:xfrm>
        </p:grpSpPr>
        <p:pic>
          <p:nvPicPr>
            <p:cNvPr id="159" name="Google Shape;159;p18"/>
            <p:cNvPicPr preferRelativeResize="0"/>
            <p:nvPr/>
          </p:nvPicPr>
          <p:blipFill>
            <a:blip r:embed="rId3">
              <a:alphaModFix/>
            </a:blip>
            <a:stretch>
              <a:fillRect/>
            </a:stretch>
          </p:blipFill>
          <p:spPr>
            <a:xfrm>
              <a:off x="1929949" y="3946500"/>
              <a:ext cx="1105727" cy="1197000"/>
            </a:xfrm>
            <a:prstGeom prst="rect">
              <a:avLst/>
            </a:prstGeom>
            <a:noFill/>
            <a:ln w="28575" cap="flat" cmpd="sng">
              <a:solidFill>
                <a:srgbClr val="595959"/>
              </a:solidFill>
              <a:prstDash val="solid"/>
              <a:round/>
              <a:headEnd type="none" w="sm" len="sm"/>
              <a:tailEnd type="none" w="sm" len="sm"/>
            </a:ln>
          </p:spPr>
        </p:pic>
        <p:sp>
          <p:nvSpPr>
            <p:cNvPr id="160" name="Google Shape;160;p18"/>
            <p:cNvSpPr txBox="1"/>
            <p:nvPr/>
          </p:nvSpPr>
          <p:spPr>
            <a:xfrm>
              <a:off x="2208875" y="4551550"/>
              <a:ext cx="655200" cy="2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glia</a:t>
              </a:r>
              <a:endParaRPr b="1">
                <a:latin typeface="Oswald"/>
                <a:ea typeface="Oswald"/>
                <a:cs typeface="Oswald"/>
                <a:sym typeface="Oswald"/>
              </a:endParaRPr>
            </a:p>
          </p:txBody>
        </p:sp>
      </p:grpSp>
      <p:cxnSp>
        <p:nvCxnSpPr>
          <p:cNvPr id="161" name="Google Shape;161;p18"/>
          <p:cNvCxnSpPr>
            <a:endCxn id="157" idx="2"/>
          </p:cNvCxnSpPr>
          <p:nvPr/>
        </p:nvCxnSpPr>
        <p:spPr>
          <a:xfrm rot="10800000">
            <a:off x="1722200" y="1719925"/>
            <a:ext cx="458700" cy="1294500"/>
          </a:xfrm>
          <a:prstGeom prst="straightConnector1">
            <a:avLst/>
          </a:prstGeom>
          <a:noFill/>
          <a:ln w="19050" cap="flat" cmpd="sng">
            <a:solidFill>
              <a:schemeClr val="dk2"/>
            </a:solidFill>
            <a:prstDash val="solid"/>
            <a:round/>
            <a:headEnd type="none" w="med" len="med"/>
            <a:tailEnd type="triangle" w="med" len="med"/>
          </a:ln>
        </p:spPr>
      </p:cxnSp>
      <p:cxnSp>
        <p:nvCxnSpPr>
          <p:cNvPr id="162" name="Google Shape;162;p18"/>
          <p:cNvCxnSpPr>
            <a:stCxn id="116" idx="0"/>
            <a:endCxn id="157" idx="2"/>
          </p:cNvCxnSpPr>
          <p:nvPr/>
        </p:nvCxnSpPr>
        <p:spPr>
          <a:xfrm rot="10800000" flipH="1">
            <a:off x="1440600" y="1719925"/>
            <a:ext cx="281700" cy="381900"/>
          </a:xfrm>
          <a:prstGeom prst="straightConnector1">
            <a:avLst/>
          </a:prstGeom>
          <a:noFill/>
          <a:ln w="19050" cap="flat" cmpd="sng">
            <a:solidFill>
              <a:schemeClr val="dk2"/>
            </a:solidFill>
            <a:prstDash val="solid"/>
            <a:round/>
            <a:headEnd type="none" w="med" len="med"/>
            <a:tailEnd type="triangle" w="med" len="med"/>
          </a:ln>
        </p:spPr>
      </p:cxnSp>
      <p:sp>
        <p:nvSpPr>
          <p:cNvPr id="163" name="Google Shape;163;p18"/>
          <p:cNvSpPr/>
          <p:nvPr/>
        </p:nvSpPr>
        <p:spPr>
          <a:xfrm>
            <a:off x="2617850" y="1720650"/>
            <a:ext cx="2249125" cy="2175375"/>
          </a:xfrm>
          <a:custGeom>
            <a:avLst/>
            <a:gdLst/>
            <a:ahLst/>
            <a:cxnLst/>
            <a:rect l="l" t="t" r="r" b="b"/>
            <a:pathLst>
              <a:path w="89965" h="87015" extrusionOk="0">
                <a:moveTo>
                  <a:pt x="89965" y="0"/>
                </a:moveTo>
                <a:cubicBezTo>
                  <a:pt x="63340" y="3803"/>
                  <a:pt x="36466" y="19544"/>
                  <a:pt x="20647" y="41295"/>
                </a:cubicBezTo>
                <a:cubicBezTo>
                  <a:pt x="14824" y="49302"/>
                  <a:pt x="10067" y="58159"/>
                  <a:pt x="6391" y="67351"/>
                </a:cubicBezTo>
                <a:cubicBezTo>
                  <a:pt x="3832" y="73750"/>
                  <a:pt x="4873" y="82142"/>
                  <a:pt x="0" y="87015"/>
                </a:cubicBezTo>
              </a:path>
            </a:pathLst>
          </a:custGeom>
          <a:noFill/>
          <a:ln w="19050" cap="flat" cmpd="sng">
            <a:solidFill>
              <a:schemeClr val="dk2"/>
            </a:solidFill>
            <a:prstDash val="solid"/>
            <a:round/>
            <a:headEnd type="none" w="med" len="med"/>
            <a:tailEnd type="triangle" w="med" len="med"/>
          </a:ln>
        </p:spPr>
      </p:sp>
      <p:sp>
        <p:nvSpPr>
          <p:cNvPr id="164" name="Google Shape;164;p18"/>
          <p:cNvSpPr/>
          <p:nvPr/>
        </p:nvSpPr>
        <p:spPr>
          <a:xfrm>
            <a:off x="2431903" y="1745225"/>
            <a:ext cx="849625" cy="2126225"/>
          </a:xfrm>
          <a:custGeom>
            <a:avLst/>
            <a:gdLst/>
            <a:ahLst/>
            <a:cxnLst/>
            <a:rect l="l" t="t" r="r" b="b"/>
            <a:pathLst>
              <a:path w="33985" h="85049" extrusionOk="0">
                <a:moveTo>
                  <a:pt x="33985" y="0"/>
                </a:moveTo>
                <a:cubicBezTo>
                  <a:pt x="25357" y="1991"/>
                  <a:pt x="21394" y="12812"/>
                  <a:pt x="17270" y="20648"/>
                </a:cubicBezTo>
                <a:cubicBezTo>
                  <a:pt x="9856" y="34735"/>
                  <a:pt x="2531" y="49589"/>
                  <a:pt x="555" y="65385"/>
                </a:cubicBezTo>
                <a:cubicBezTo>
                  <a:pt x="26" y="69616"/>
                  <a:pt x="-536" y="74207"/>
                  <a:pt x="1047" y="78166"/>
                </a:cubicBezTo>
                <a:cubicBezTo>
                  <a:pt x="1999" y="80548"/>
                  <a:pt x="4488" y="82484"/>
                  <a:pt x="4488" y="85049"/>
                </a:cubicBezTo>
              </a:path>
            </a:pathLst>
          </a:custGeom>
          <a:noFill/>
          <a:ln w="19050" cap="flat" cmpd="sng">
            <a:solidFill>
              <a:schemeClr val="dk2"/>
            </a:solidFill>
            <a:prstDash val="solid"/>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10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par>
                                <p:cTn id="18" presetID="10" presetClass="entr" presetSubtype="0" fill="hold" nodeType="with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fade">
                                      <p:cBhvr>
                                        <p:cTn id="20" dur="1000"/>
                                        <p:tgtEl>
                                          <p:spTgt spid="1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1000"/>
                                        <p:tgtEl>
                                          <p:spTgt spid="150"/>
                                        </p:tgtEl>
                                      </p:cBhvr>
                                    </p:animEffect>
                                  </p:childTnLst>
                                </p:cTn>
                              </p:par>
                              <p:par>
                                <p:cTn id="26" presetID="10" presetClass="entr" presetSubtype="0" fill="hold" nodeType="withEffect">
                                  <p:stCondLst>
                                    <p:cond delay="0"/>
                                  </p:stCondLst>
                                  <p:childTnLst>
                                    <p:set>
                                      <p:cBhvr>
                                        <p:cTn id="27" dur="1" fill="hold">
                                          <p:stCondLst>
                                            <p:cond delay="0"/>
                                          </p:stCondLst>
                                        </p:cTn>
                                        <p:tgtEl>
                                          <p:spTgt spid="149"/>
                                        </p:tgtEl>
                                        <p:attrNameLst>
                                          <p:attrName>style.visibility</p:attrName>
                                        </p:attrNameLst>
                                      </p:cBhvr>
                                      <p:to>
                                        <p:strVal val="visible"/>
                                      </p:to>
                                    </p:set>
                                    <p:animEffect transition="in" filter="fade">
                                      <p:cBhvr>
                                        <p:cTn id="28" dur="1000"/>
                                        <p:tgtEl>
                                          <p:spTgt spid="14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3"/>
                                        </p:tgtEl>
                                        <p:attrNameLst>
                                          <p:attrName>style.visibility</p:attrName>
                                        </p:attrNameLst>
                                      </p:cBhvr>
                                      <p:to>
                                        <p:strVal val="visible"/>
                                      </p:to>
                                    </p:set>
                                    <p:animEffect transition="in" filter="fade">
                                      <p:cBhvr>
                                        <p:cTn id="33" dur="1000"/>
                                        <p:tgtEl>
                                          <p:spTgt spid="143"/>
                                        </p:tgtEl>
                                      </p:cBhvr>
                                    </p:animEffect>
                                  </p:childTnLst>
                                </p:cTn>
                              </p:par>
                              <p:par>
                                <p:cTn id="34" presetID="10" presetClass="entr" presetSubtype="0" fill="hold" nodeType="withEffect">
                                  <p:stCondLst>
                                    <p:cond delay="0"/>
                                  </p:stCondLst>
                                  <p:childTnLst>
                                    <p:set>
                                      <p:cBhvr>
                                        <p:cTn id="35" dur="1" fill="hold">
                                          <p:stCondLst>
                                            <p:cond delay="0"/>
                                          </p:stCondLst>
                                        </p:cTn>
                                        <p:tgtEl>
                                          <p:spTgt spid="145"/>
                                        </p:tgtEl>
                                        <p:attrNameLst>
                                          <p:attrName>style.visibility</p:attrName>
                                        </p:attrNameLst>
                                      </p:cBhvr>
                                      <p:to>
                                        <p:strVal val="visible"/>
                                      </p:to>
                                    </p:set>
                                    <p:animEffect transition="in" filter="fade">
                                      <p:cBhvr>
                                        <p:cTn id="36" dur="1000"/>
                                        <p:tgtEl>
                                          <p:spTgt spid="14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1"/>
                                        </p:tgtEl>
                                        <p:attrNameLst>
                                          <p:attrName>style.visibility</p:attrName>
                                        </p:attrNameLst>
                                      </p:cBhvr>
                                      <p:to>
                                        <p:strVal val="visible"/>
                                      </p:to>
                                    </p:set>
                                    <p:animEffect transition="in" filter="fade">
                                      <p:cBhvr>
                                        <p:cTn id="41" dur="1000"/>
                                        <p:tgtEl>
                                          <p:spTgt spid="151"/>
                                        </p:tgtEl>
                                      </p:cBhvr>
                                    </p:animEffect>
                                  </p:childTnLst>
                                </p:cTn>
                              </p:par>
                              <p:par>
                                <p:cTn id="42" presetID="10" presetClass="entr" presetSubtype="0" fill="hold" nodeType="with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fade">
                                      <p:cBhvr>
                                        <p:cTn id="44" dur="1000"/>
                                        <p:tgtEl>
                                          <p:spTgt spid="15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fade">
                                      <p:cBhvr>
                                        <p:cTn id="49" dur="1000"/>
                                        <p:tgtEl>
                                          <p:spTgt spid="118"/>
                                        </p:tgtEl>
                                      </p:cBhvr>
                                    </p:animEffect>
                                  </p:childTnLst>
                                </p:cTn>
                              </p:par>
                              <p:par>
                                <p:cTn id="50" presetID="10" presetClass="entr" presetSubtype="0" fill="hold" nodeType="withEffect">
                                  <p:stCondLst>
                                    <p:cond delay="0"/>
                                  </p:stCondLst>
                                  <p:childTnLst>
                                    <p:set>
                                      <p:cBhvr>
                                        <p:cTn id="51" dur="1" fill="hold">
                                          <p:stCondLst>
                                            <p:cond delay="0"/>
                                          </p:stCondLst>
                                        </p:cTn>
                                        <p:tgtEl>
                                          <p:spTgt spid="147"/>
                                        </p:tgtEl>
                                        <p:attrNameLst>
                                          <p:attrName>style.visibility</p:attrName>
                                        </p:attrNameLst>
                                      </p:cBhvr>
                                      <p:to>
                                        <p:strVal val="visible"/>
                                      </p:to>
                                    </p:set>
                                    <p:animEffect transition="in" filter="fade">
                                      <p:cBhvr>
                                        <p:cTn id="52" dur="1000"/>
                                        <p:tgtEl>
                                          <p:spTgt spid="147"/>
                                        </p:tgtEl>
                                      </p:cBhvr>
                                    </p:animEffect>
                                  </p:childTnLst>
                                </p:cTn>
                              </p:par>
                              <p:par>
                                <p:cTn id="53" presetID="10" presetClass="entr" presetSubtype="0" fill="hold" nodeType="withEffect">
                                  <p:stCondLst>
                                    <p:cond delay="0"/>
                                  </p:stCondLst>
                                  <p:childTnLst>
                                    <p:set>
                                      <p:cBhvr>
                                        <p:cTn id="54" dur="1" fill="hold">
                                          <p:stCondLst>
                                            <p:cond delay="0"/>
                                          </p:stCondLst>
                                        </p:cTn>
                                        <p:tgtEl>
                                          <p:spTgt spid="148"/>
                                        </p:tgtEl>
                                        <p:attrNameLst>
                                          <p:attrName>style.visibility</p:attrName>
                                        </p:attrNameLst>
                                      </p:cBhvr>
                                      <p:to>
                                        <p:strVal val="visible"/>
                                      </p:to>
                                    </p:set>
                                    <p:animEffect transition="in" filter="fade">
                                      <p:cBhvr>
                                        <p:cTn id="55" dur="1000"/>
                                        <p:tgtEl>
                                          <p:spTgt spid="148"/>
                                        </p:tgtEl>
                                      </p:cBhvr>
                                    </p:animEffect>
                                  </p:childTnLst>
                                </p:cTn>
                              </p:par>
                              <p:par>
                                <p:cTn id="56" presetID="10" presetClass="entr" presetSubtype="0" fill="hold" nodeType="withEffect">
                                  <p:stCondLst>
                                    <p:cond delay="0"/>
                                  </p:stCondLst>
                                  <p:childTnLst>
                                    <p:set>
                                      <p:cBhvr>
                                        <p:cTn id="57" dur="1" fill="hold">
                                          <p:stCondLst>
                                            <p:cond delay="0"/>
                                          </p:stCondLst>
                                        </p:cTn>
                                        <p:tgtEl>
                                          <p:spTgt spid="146"/>
                                        </p:tgtEl>
                                        <p:attrNameLst>
                                          <p:attrName>style.visibility</p:attrName>
                                        </p:attrNameLst>
                                      </p:cBhvr>
                                      <p:to>
                                        <p:strVal val="visible"/>
                                      </p:to>
                                    </p:set>
                                    <p:animEffect transition="in" filter="fade">
                                      <p:cBhvr>
                                        <p:cTn id="58" dur="1000"/>
                                        <p:tgtEl>
                                          <p:spTgt spid="14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1000"/>
                                        <p:tgtEl>
                                          <p:spTgt spid="15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61"/>
                                        </p:tgtEl>
                                        <p:attrNameLst>
                                          <p:attrName>style.visibility</p:attrName>
                                        </p:attrNameLst>
                                      </p:cBhvr>
                                      <p:to>
                                        <p:strVal val="visible"/>
                                      </p:to>
                                    </p:set>
                                    <p:animEffect transition="in" filter="fade">
                                      <p:cBhvr>
                                        <p:cTn id="68" dur="1000"/>
                                        <p:tgtEl>
                                          <p:spTgt spid="161"/>
                                        </p:tgtEl>
                                      </p:cBhvr>
                                    </p:animEffect>
                                  </p:childTnLst>
                                </p:cTn>
                              </p:par>
                              <p:par>
                                <p:cTn id="69" presetID="10" presetClass="entr" presetSubtype="0" fill="hold" nodeType="with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fade">
                                      <p:cBhvr>
                                        <p:cTn id="71" dur="10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58"/>
                                        </p:tgtEl>
                                        <p:attrNameLst>
                                          <p:attrName>style.visibility</p:attrName>
                                        </p:attrNameLst>
                                      </p:cBhvr>
                                      <p:to>
                                        <p:strVal val="visible"/>
                                      </p:to>
                                    </p:set>
                                    <p:animEffect transition="in" filter="fade">
                                      <p:cBhvr>
                                        <p:cTn id="76" dur="1000"/>
                                        <p:tgtEl>
                                          <p:spTgt spid="15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63"/>
                                        </p:tgtEl>
                                        <p:attrNameLst>
                                          <p:attrName>style.visibility</p:attrName>
                                        </p:attrNameLst>
                                      </p:cBhvr>
                                      <p:to>
                                        <p:strVal val="visible"/>
                                      </p:to>
                                    </p:set>
                                    <p:animEffect transition="in" filter="fade">
                                      <p:cBhvr>
                                        <p:cTn id="81" dur="1000"/>
                                        <p:tgtEl>
                                          <p:spTgt spid="163"/>
                                        </p:tgtEl>
                                      </p:cBhvr>
                                    </p:animEffect>
                                  </p:childTnLst>
                                </p:cTn>
                              </p:par>
                              <p:par>
                                <p:cTn id="82" presetID="10" presetClass="entr" presetSubtype="0" fill="hold" nodeType="withEffect">
                                  <p:stCondLst>
                                    <p:cond delay="0"/>
                                  </p:stCondLst>
                                  <p:childTnLst>
                                    <p:set>
                                      <p:cBhvr>
                                        <p:cTn id="83" dur="1" fill="hold">
                                          <p:stCondLst>
                                            <p:cond delay="0"/>
                                          </p:stCondLst>
                                        </p:cTn>
                                        <p:tgtEl>
                                          <p:spTgt spid="164"/>
                                        </p:tgtEl>
                                        <p:attrNameLst>
                                          <p:attrName>style.visibility</p:attrName>
                                        </p:attrNameLst>
                                      </p:cBhvr>
                                      <p:to>
                                        <p:strVal val="visible"/>
                                      </p:to>
                                    </p:set>
                                    <p:animEffect transition="in" filter="fade">
                                      <p:cBhvr>
                                        <p:cTn id="84"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pic>
        <p:nvPicPr>
          <p:cNvPr id="940" name="Google Shape;940;p68"/>
          <p:cNvPicPr preferRelativeResize="0"/>
          <p:nvPr/>
        </p:nvPicPr>
        <p:blipFill>
          <a:blip r:embed="rId3">
            <a:alphaModFix/>
          </a:blip>
          <a:stretch>
            <a:fillRect/>
          </a:stretch>
        </p:blipFill>
        <p:spPr>
          <a:xfrm>
            <a:off x="152400" y="0"/>
            <a:ext cx="8293663" cy="5143501"/>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Things we know about VIP neurons in Auditory Cortex</a:t>
            </a:r>
            <a:endParaRPr>
              <a:latin typeface="Oswald"/>
              <a:ea typeface="Oswald"/>
              <a:cs typeface="Oswald"/>
              <a:sym typeface="Oswald"/>
            </a:endParaRPr>
          </a:p>
        </p:txBody>
      </p:sp>
      <p:sp>
        <p:nvSpPr>
          <p:cNvPr id="947" name="Google Shape;947;p69"/>
          <p:cNvSpPr txBox="1">
            <a:spLocks noGrp="1"/>
          </p:cNvSpPr>
          <p:nvPr>
            <p:ph type="body" idx="1"/>
          </p:nvPr>
        </p:nvSpPr>
        <p:spPr>
          <a:xfrm>
            <a:off x="311700" y="1152475"/>
            <a:ext cx="5412600" cy="1825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swald"/>
              <a:buChar char="●"/>
            </a:pPr>
            <a:r>
              <a:rPr lang="en">
                <a:latin typeface="Oswald"/>
                <a:ea typeface="Oswald"/>
                <a:cs typeface="Oswald"/>
                <a:sym typeface="Oswald"/>
              </a:rPr>
              <a:t>They are very sparse, most dense in L 2/3 (60%)</a:t>
            </a:r>
            <a:endParaRPr>
              <a:latin typeface="Oswald"/>
              <a:ea typeface="Oswald"/>
              <a:cs typeface="Oswald"/>
              <a:sym typeface="Oswald"/>
            </a:endParaRPr>
          </a:p>
          <a:p>
            <a:pPr marL="457200" lvl="0" indent="-342900" algn="l" rtl="0">
              <a:spcBef>
                <a:spcPts val="0"/>
              </a:spcBef>
              <a:spcAft>
                <a:spcPts val="0"/>
              </a:spcAft>
              <a:buSzPts val="1800"/>
              <a:buFont typeface="Oswald"/>
              <a:buChar char="●"/>
            </a:pPr>
            <a:r>
              <a:rPr lang="en">
                <a:latin typeface="Oswald"/>
                <a:ea typeface="Oswald"/>
                <a:cs typeface="Oswald"/>
                <a:sym typeface="Oswald"/>
              </a:rPr>
              <a:t>Express nACh receptors</a:t>
            </a:r>
            <a:endParaRPr>
              <a:latin typeface="Oswald"/>
              <a:ea typeface="Oswald"/>
              <a:cs typeface="Oswald"/>
              <a:sym typeface="Oswald"/>
            </a:endParaRPr>
          </a:p>
          <a:p>
            <a:pPr marL="457200" lvl="0" indent="-342900" algn="l" rtl="0">
              <a:spcBef>
                <a:spcPts val="0"/>
              </a:spcBef>
              <a:spcAft>
                <a:spcPts val="0"/>
              </a:spcAft>
              <a:buSzPts val="1800"/>
              <a:buFont typeface="Oswald"/>
              <a:buChar char="●"/>
            </a:pPr>
            <a:r>
              <a:rPr lang="en">
                <a:latin typeface="Oswald"/>
                <a:ea typeface="Oswald"/>
                <a:cs typeface="Oswald"/>
                <a:sym typeface="Oswald"/>
              </a:rPr>
              <a:t>Regular waveform, low FR, long latency (~30 ms)</a:t>
            </a:r>
            <a:endParaRPr>
              <a:latin typeface="Oswald"/>
              <a:ea typeface="Oswald"/>
              <a:cs typeface="Oswald"/>
              <a:sym typeface="Oswald"/>
            </a:endParaRPr>
          </a:p>
          <a:p>
            <a:pPr marL="457200" lvl="0" indent="-342900" algn="l" rtl="0">
              <a:spcBef>
                <a:spcPts val="0"/>
              </a:spcBef>
              <a:spcAft>
                <a:spcPts val="0"/>
              </a:spcAft>
              <a:buSzPts val="1800"/>
              <a:buFont typeface="Oswald"/>
              <a:buChar char="●"/>
            </a:pPr>
            <a:r>
              <a:rPr lang="en">
                <a:latin typeface="Oswald"/>
                <a:ea typeface="Oswald"/>
                <a:cs typeface="Oswald"/>
                <a:sym typeface="Oswald"/>
              </a:rPr>
              <a:t>Inhibit SOM strongly, PV and PNs weakly</a:t>
            </a:r>
            <a:endParaRPr>
              <a:latin typeface="Oswald"/>
              <a:ea typeface="Oswald"/>
              <a:cs typeface="Oswald"/>
              <a:sym typeface="Oswald"/>
            </a:endParaRPr>
          </a:p>
          <a:p>
            <a:pPr marL="457200" lvl="0" indent="-342900" algn="l" rtl="0">
              <a:spcBef>
                <a:spcPts val="0"/>
              </a:spcBef>
              <a:spcAft>
                <a:spcPts val="0"/>
              </a:spcAft>
              <a:buSzPts val="1800"/>
              <a:buFont typeface="Oswald"/>
              <a:buChar char="●"/>
            </a:pPr>
            <a:r>
              <a:rPr lang="en">
                <a:latin typeface="Oswald"/>
                <a:ea typeface="Oswald"/>
                <a:cs typeface="Oswald"/>
                <a:sym typeface="Oswald"/>
              </a:rPr>
              <a:t>Most GABA+ synaptic targets are in deep layers</a:t>
            </a:r>
            <a:endParaRPr>
              <a:latin typeface="Oswald"/>
              <a:ea typeface="Oswald"/>
              <a:cs typeface="Oswald"/>
              <a:sym typeface="Oswald"/>
            </a:endParaRPr>
          </a:p>
          <a:p>
            <a:pPr marL="457200" lvl="0" indent="-342900" algn="l" rtl="0">
              <a:spcBef>
                <a:spcPts val="0"/>
              </a:spcBef>
              <a:spcAft>
                <a:spcPts val="0"/>
              </a:spcAft>
              <a:buSzPts val="1800"/>
              <a:buFont typeface="Oswald"/>
              <a:buChar char="●"/>
            </a:pPr>
            <a:r>
              <a:rPr lang="en">
                <a:latin typeface="Oswald"/>
                <a:ea typeface="Oswald"/>
                <a:cs typeface="Oswald"/>
                <a:sym typeface="Oswald"/>
              </a:rPr>
              <a:t>Mostly target dendrites, but can also make synapses at the soma</a:t>
            </a:r>
            <a:endParaRPr>
              <a:latin typeface="Oswald"/>
              <a:ea typeface="Oswald"/>
              <a:cs typeface="Oswald"/>
              <a:sym typeface="Oswald"/>
            </a:endParaRPr>
          </a:p>
        </p:txBody>
      </p:sp>
      <p:pic>
        <p:nvPicPr>
          <p:cNvPr id="948" name="Google Shape;948;p69"/>
          <p:cNvPicPr preferRelativeResize="0"/>
          <p:nvPr/>
        </p:nvPicPr>
        <p:blipFill rotWithShape="1">
          <a:blip r:embed="rId3">
            <a:alphaModFix/>
          </a:blip>
          <a:srcRect l="50039"/>
          <a:stretch/>
        </p:blipFill>
        <p:spPr>
          <a:xfrm>
            <a:off x="5669525" y="1017725"/>
            <a:ext cx="3066078" cy="4025926"/>
          </a:xfrm>
          <a:prstGeom prst="rect">
            <a:avLst/>
          </a:prstGeom>
          <a:noFill/>
          <a:ln>
            <a:noFill/>
          </a:ln>
        </p:spPr>
      </p:pic>
      <p:sp>
        <p:nvSpPr>
          <p:cNvPr id="949" name="Google Shape;949;p69"/>
          <p:cNvSpPr txBox="1"/>
          <p:nvPr/>
        </p:nvSpPr>
        <p:spPr>
          <a:xfrm>
            <a:off x="7522375" y="4743050"/>
            <a:ext cx="1289400" cy="2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Oswald"/>
                <a:ea typeface="Oswald"/>
                <a:cs typeface="Oswald"/>
                <a:sym typeface="Oswald"/>
              </a:rPr>
              <a:t>L6  L5  L4  L2/3 L1</a:t>
            </a:r>
            <a:endParaRPr sz="1200">
              <a:solidFill>
                <a:srgbClr val="FFFFFF"/>
              </a:solidFill>
              <a:latin typeface="Oswald"/>
              <a:ea typeface="Oswald"/>
              <a:cs typeface="Oswald"/>
              <a:sym typeface="Oswald"/>
            </a:endParaRPr>
          </a:p>
        </p:txBody>
      </p:sp>
      <p:sp>
        <p:nvSpPr>
          <p:cNvPr id="950" name="Google Shape;950;p69"/>
          <p:cNvSpPr txBox="1"/>
          <p:nvPr/>
        </p:nvSpPr>
        <p:spPr>
          <a:xfrm>
            <a:off x="8095048" y="1495700"/>
            <a:ext cx="981600" cy="2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FFFFFF"/>
                </a:solidFill>
                <a:latin typeface="Oswald"/>
                <a:ea typeface="Oswald"/>
                <a:cs typeface="Oswald"/>
                <a:sym typeface="Oswald"/>
              </a:rPr>
              <a:t>100 μm</a:t>
            </a:r>
            <a:endParaRPr i="1">
              <a:solidFill>
                <a:srgbClr val="FFFFFF"/>
              </a:solidFill>
              <a:latin typeface="Oswald"/>
              <a:ea typeface="Oswald"/>
              <a:cs typeface="Oswald"/>
              <a:sym typeface="Oswald"/>
            </a:endParaRPr>
          </a:p>
        </p:txBody>
      </p:sp>
      <p:cxnSp>
        <p:nvCxnSpPr>
          <p:cNvPr id="951" name="Google Shape;951;p69"/>
          <p:cNvCxnSpPr/>
          <p:nvPr/>
        </p:nvCxnSpPr>
        <p:spPr>
          <a:xfrm rot="10800000" flipH="1">
            <a:off x="8376400" y="1504100"/>
            <a:ext cx="221400" cy="420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7">
                                            <p:txEl>
                                              <p:pRg st="0" end="0"/>
                                            </p:txEl>
                                          </p:spTgt>
                                        </p:tgtEl>
                                        <p:attrNameLst>
                                          <p:attrName>style.visibility</p:attrName>
                                        </p:attrNameLst>
                                      </p:cBhvr>
                                      <p:to>
                                        <p:strVal val="visible"/>
                                      </p:to>
                                    </p:set>
                                    <p:animEffect transition="in" filter="fade">
                                      <p:cBhvr>
                                        <p:cTn id="7" dur="1000"/>
                                        <p:tgtEl>
                                          <p:spTgt spid="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7">
                                            <p:txEl>
                                              <p:pRg st="1" end="1"/>
                                            </p:txEl>
                                          </p:spTgt>
                                        </p:tgtEl>
                                        <p:attrNameLst>
                                          <p:attrName>style.visibility</p:attrName>
                                        </p:attrNameLst>
                                      </p:cBhvr>
                                      <p:to>
                                        <p:strVal val="visible"/>
                                      </p:to>
                                    </p:set>
                                    <p:animEffect transition="in" filter="fade">
                                      <p:cBhvr>
                                        <p:cTn id="12" dur="1000"/>
                                        <p:tgtEl>
                                          <p:spTgt spid="9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7">
                                            <p:txEl>
                                              <p:pRg st="2" end="2"/>
                                            </p:txEl>
                                          </p:spTgt>
                                        </p:tgtEl>
                                        <p:attrNameLst>
                                          <p:attrName>style.visibility</p:attrName>
                                        </p:attrNameLst>
                                      </p:cBhvr>
                                      <p:to>
                                        <p:strVal val="visible"/>
                                      </p:to>
                                    </p:set>
                                    <p:animEffect transition="in" filter="fade">
                                      <p:cBhvr>
                                        <p:cTn id="17" dur="1000"/>
                                        <p:tgtEl>
                                          <p:spTgt spid="9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7">
                                            <p:txEl>
                                              <p:pRg st="3" end="3"/>
                                            </p:txEl>
                                          </p:spTgt>
                                        </p:tgtEl>
                                        <p:attrNameLst>
                                          <p:attrName>style.visibility</p:attrName>
                                        </p:attrNameLst>
                                      </p:cBhvr>
                                      <p:to>
                                        <p:strVal val="visible"/>
                                      </p:to>
                                    </p:set>
                                    <p:animEffect transition="in" filter="fade">
                                      <p:cBhvr>
                                        <p:cTn id="22" dur="1000"/>
                                        <p:tgtEl>
                                          <p:spTgt spid="9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7">
                                            <p:txEl>
                                              <p:pRg st="4" end="4"/>
                                            </p:txEl>
                                          </p:spTgt>
                                        </p:tgtEl>
                                        <p:attrNameLst>
                                          <p:attrName>style.visibility</p:attrName>
                                        </p:attrNameLst>
                                      </p:cBhvr>
                                      <p:to>
                                        <p:strVal val="visible"/>
                                      </p:to>
                                    </p:set>
                                    <p:animEffect transition="in" filter="fade">
                                      <p:cBhvr>
                                        <p:cTn id="27" dur="1000"/>
                                        <p:tgtEl>
                                          <p:spTgt spid="9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7">
                                            <p:txEl>
                                              <p:pRg st="5" end="5"/>
                                            </p:txEl>
                                          </p:spTgt>
                                        </p:tgtEl>
                                        <p:attrNameLst>
                                          <p:attrName>style.visibility</p:attrName>
                                        </p:attrNameLst>
                                      </p:cBhvr>
                                      <p:to>
                                        <p:strVal val="visible"/>
                                      </p:to>
                                    </p:set>
                                    <p:animEffect transition="in" filter="fade">
                                      <p:cBhvr>
                                        <p:cTn id="32" dur="1000"/>
                                        <p:tgtEl>
                                          <p:spTgt spid="9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58" name="Google Shape;958;p70"/>
          <p:cNvPicPr preferRelativeResize="0"/>
          <p:nvPr/>
        </p:nvPicPr>
        <p:blipFill>
          <a:blip r:embed="rId3">
            <a:alphaModFix/>
          </a:blip>
          <a:stretch>
            <a:fillRect/>
          </a:stretch>
        </p:blipFill>
        <p:spPr>
          <a:xfrm>
            <a:off x="311700" y="408137"/>
            <a:ext cx="8520600" cy="401786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Individual variability in strength of modulation</a:t>
            </a:r>
            <a:endParaRPr>
              <a:latin typeface="Oswald"/>
              <a:ea typeface="Oswald"/>
              <a:cs typeface="Oswald"/>
              <a:sym typeface="Oswald"/>
            </a:endParaRPr>
          </a:p>
        </p:txBody>
      </p:sp>
      <p:pic>
        <p:nvPicPr>
          <p:cNvPr id="965" name="Google Shape;965;p71"/>
          <p:cNvPicPr preferRelativeResize="0"/>
          <p:nvPr/>
        </p:nvPicPr>
        <p:blipFill>
          <a:blip r:embed="rId3">
            <a:alphaModFix/>
          </a:blip>
          <a:stretch>
            <a:fillRect/>
          </a:stretch>
        </p:blipFill>
        <p:spPr>
          <a:xfrm>
            <a:off x="152400" y="1365600"/>
            <a:ext cx="4326000" cy="3244500"/>
          </a:xfrm>
          <a:prstGeom prst="rect">
            <a:avLst/>
          </a:prstGeom>
          <a:noFill/>
          <a:ln>
            <a:noFill/>
          </a:ln>
        </p:spPr>
      </p:pic>
      <p:pic>
        <p:nvPicPr>
          <p:cNvPr id="966" name="Google Shape;966;p71"/>
          <p:cNvPicPr preferRelativeResize="0"/>
          <p:nvPr/>
        </p:nvPicPr>
        <p:blipFill>
          <a:blip r:embed="rId4">
            <a:alphaModFix/>
          </a:blip>
          <a:stretch>
            <a:fillRect/>
          </a:stretch>
        </p:blipFill>
        <p:spPr>
          <a:xfrm>
            <a:off x="3816125" y="1098375"/>
            <a:ext cx="5585825" cy="34909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3" name="Google Shape;973;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Oswald"/>
                <a:ea typeface="Oswald"/>
                <a:cs typeface="Oswald"/>
                <a:sym typeface="Oswald"/>
              </a:rPr>
              <a:t>Modulation of </a:t>
            </a:r>
            <a:r>
              <a:rPr lang="en-US" dirty="0" smtClean="0">
                <a:latin typeface="Oswald"/>
                <a:ea typeface="Oswald"/>
                <a:cs typeface="Oswald"/>
                <a:sym typeface="Oswald"/>
              </a:rPr>
              <a:t>Auditory </a:t>
            </a:r>
            <a:r>
              <a:rPr lang="en" dirty="0" smtClean="0">
                <a:latin typeface="Oswald"/>
                <a:ea typeface="Oswald"/>
                <a:cs typeface="Oswald"/>
                <a:sym typeface="Oswald"/>
              </a:rPr>
              <a:t>Cortical </a:t>
            </a:r>
            <a:r>
              <a:rPr lang="en" dirty="0">
                <a:latin typeface="Oswald"/>
                <a:ea typeface="Oswald"/>
                <a:cs typeface="Oswald"/>
                <a:sym typeface="Oswald"/>
              </a:rPr>
              <a:t>Neurons</a:t>
            </a:r>
            <a:endParaRPr dirty="0">
              <a:latin typeface="Oswald"/>
              <a:ea typeface="Oswald"/>
              <a:cs typeface="Oswald"/>
              <a:sym typeface="Oswald"/>
            </a:endParaRPr>
          </a:p>
          <a:p>
            <a:pPr marL="0" lvl="0" indent="0" algn="l" rtl="0">
              <a:spcBef>
                <a:spcPts val="0"/>
              </a:spcBef>
              <a:spcAft>
                <a:spcPts val="0"/>
              </a:spcAft>
              <a:buNone/>
            </a:pPr>
            <a:endParaRPr dirty="0"/>
          </a:p>
        </p:txBody>
      </p:sp>
      <p:sp>
        <p:nvSpPr>
          <p:cNvPr id="171" name="Google Shape;171;p19"/>
          <p:cNvSpPr/>
          <p:nvPr/>
        </p:nvSpPr>
        <p:spPr>
          <a:xfrm>
            <a:off x="5718675" y="1193725"/>
            <a:ext cx="12609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Motor cortex</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(Glu)</a:t>
            </a:r>
            <a:endParaRPr>
              <a:latin typeface="Oswald"/>
              <a:ea typeface="Oswald"/>
              <a:cs typeface="Oswald"/>
              <a:sym typeface="Oswald"/>
            </a:endParaRPr>
          </a:p>
        </p:txBody>
      </p:sp>
      <p:sp>
        <p:nvSpPr>
          <p:cNvPr id="172" name="Google Shape;172;p19"/>
          <p:cNvSpPr/>
          <p:nvPr/>
        </p:nvSpPr>
        <p:spPr>
          <a:xfrm>
            <a:off x="4142050" y="1193725"/>
            <a:ext cx="14805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Basal forebrain</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(ACh)</a:t>
            </a:r>
            <a:endParaRPr>
              <a:latin typeface="Oswald"/>
              <a:ea typeface="Oswald"/>
              <a:cs typeface="Oswald"/>
              <a:sym typeface="Oswald"/>
            </a:endParaRPr>
          </a:p>
        </p:txBody>
      </p:sp>
      <p:sp>
        <p:nvSpPr>
          <p:cNvPr id="173" name="Google Shape;173;p19"/>
          <p:cNvSpPr/>
          <p:nvPr/>
        </p:nvSpPr>
        <p:spPr>
          <a:xfrm>
            <a:off x="2565425" y="1193725"/>
            <a:ext cx="14805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Oswald"/>
                <a:ea typeface="Oswald"/>
                <a:cs typeface="Oswald"/>
                <a:sym typeface="Oswald"/>
              </a:rPr>
              <a:t>Locus coeruleus</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(NE)</a:t>
            </a:r>
            <a:endParaRPr>
              <a:latin typeface="Oswald"/>
              <a:ea typeface="Oswald"/>
              <a:cs typeface="Oswald"/>
              <a:sym typeface="Oswald"/>
            </a:endParaRPr>
          </a:p>
        </p:txBody>
      </p:sp>
      <p:sp>
        <p:nvSpPr>
          <p:cNvPr id="174" name="Google Shape;174;p19"/>
          <p:cNvSpPr/>
          <p:nvPr/>
        </p:nvSpPr>
        <p:spPr>
          <a:xfrm>
            <a:off x="7177350" y="2501000"/>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Locomotion</a:t>
            </a:r>
            <a:endParaRPr>
              <a:latin typeface="Oswald"/>
              <a:ea typeface="Oswald"/>
              <a:cs typeface="Oswald"/>
              <a:sym typeface="Oswald"/>
            </a:endParaRPr>
          </a:p>
        </p:txBody>
      </p:sp>
      <p:cxnSp>
        <p:nvCxnSpPr>
          <p:cNvPr id="175" name="Google Shape;175;p19"/>
          <p:cNvCxnSpPr>
            <a:stCxn id="172" idx="2"/>
            <a:endCxn id="176" idx="0"/>
          </p:cNvCxnSpPr>
          <p:nvPr/>
        </p:nvCxnSpPr>
        <p:spPr>
          <a:xfrm rot="5400000">
            <a:off x="4558000" y="1777525"/>
            <a:ext cx="381900" cy="266700"/>
          </a:xfrm>
          <a:prstGeom prst="curvedConnector3">
            <a:avLst>
              <a:gd name="adj1" fmla="val 50000"/>
            </a:avLst>
          </a:prstGeom>
          <a:noFill/>
          <a:ln w="19050" cap="flat" cmpd="sng">
            <a:solidFill>
              <a:srgbClr val="595959"/>
            </a:solidFill>
            <a:prstDash val="solid"/>
            <a:round/>
            <a:headEnd type="none" w="med" len="med"/>
            <a:tailEnd type="triangle" w="med" len="med"/>
          </a:ln>
        </p:spPr>
      </p:cxnSp>
      <p:sp>
        <p:nvSpPr>
          <p:cNvPr id="177" name="Google Shape;177;p19"/>
          <p:cNvSpPr/>
          <p:nvPr/>
        </p:nvSpPr>
        <p:spPr>
          <a:xfrm>
            <a:off x="7177350" y="3215800"/>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Arousal</a:t>
            </a:r>
            <a:endParaRPr>
              <a:latin typeface="Oswald"/>
              <a:ea typeface="Oswald"/>
              <a:cs typeface="Oswald"/>
              <a:sym typeface="Oswald"/>
            </a:endParaRPr>
          </a:p>
        </p:txBody>
      </p:sp>
      <p:grpSp>
        <p:nvGrpSpPr>
          <p:cNvPr id="178" name="Google Shape;178;p19"/>
          <p:cNvGrpSpPr/>
          <p:nvPr/>
        </p:nvGrpSpPr>
        <p:grpSpPr>
          <a:xfrm>
            <a:off x="3312125" y="2101813"/>
            <a:ext cx="2733938" cy="2754150"/>
            <a:chOff x="5678613" y="1403488"/>
            <a:chExt cx="2733938" cy="2754150"/>
          </a:xfrm>
        </p:grpSpPr>
        <p:grpSp>
          <p:nvGrpSpPr>
            <p:cNvPr id="179" name="Google Shape;179;p19"/>
            <p:cNvGrpSpPr/>
            <p:nvPr/>
          </p:nvGrpSpPr>
          <p:grpSpPr>
            <a:xfrm>
              <a:off x="5678613" y="1403488"/>
              <a:ext cx="2733938" cy="2754150"/>
              <a:chOff x="5965563" y="1194663"/>
              <a:chExt cx="2733938" cy="2754150"/>
            </a:xfrm>
          </p:grpSpPr>
          <p:cxnSp>
            <p:nvCxnSpPr>
              <p:cNvPr id="180" name="Google Shape;180;p19"/>
              <p:cNvCxnSpPr>
                <a:stCxn id="181" idx="2"/>
                <a:endCxn id="182" idx="1"/>
              </p:cNvCxnSpPr>
              <p:nvPr/>
            </p:nvCxnSpPr>
            <p:spPr>
              <a:xfrm>
                <a:off x="7351600" y="1702713"/>
                <a:ext cx="774900" cy="631500"/>
              </a:xfrm>
              <a:prstGeom prst="straightConnector1">
                <a:avLst/>
              </a:prstGeom>
              <a:noFill/>
              <a:ln w="28575" cap="flat" cmpd="sng">
                <a:solidFill>
                  <a:srgbClr val="FFAB40"/>
                </a:solidFill>
                <a:prstDash val="dash"/>
                <a:round/>
                <a:headEnd type="none" w="med" len="med"/>
                <a:tailEnd type="diamond" w="med" len="med"/>
              </a:ln>
            </p:spPr>
          </p:cxnSp>
          <p:grpSp>
            <p:nvGrpSpPr>
              <p:cNvPr id="183" name="Google Shape;183;p19"/>
              <p:cNvGrpSpPr/>
              <p:nvPr/>
            </p:nvGrpSpPr>
            <p:grpSpPr>
              <a:xfrm>
                <a:off x="5965563" y="1194663"/>
                <a:ext cx="1813238" cy="2754150"/>
                <a:chOff x="-30612" y="1375150"/>
                <a:chExt cx="1813238" cy="2754150"/>
              </a:xfrm>
            </p:grpSpPr>
            <p:cxnSp>
              <p:nvCxnSpPr>
                <p:cNvPr id="184" name="Google Shape;184;p19"/>
                <p:cNvCxnSpPr>
                  <a:stCxn id="185" idx="5"/>
                  <a:endCxn id="186" idx="1"/>
                </p:cNvCxnSpPr>
                <p:nvPr/>
              </p:nvCxnSpPr>
              <p:spPr>
                <a:xfrm>
                  <a:off x="542463" y="3146126"/>
                  <a:ext cx="485100" cy="547800"/>
                </a:xfrm>
                <a:prstGeom prst="straightConnector1">
                  <a:avLst/>
                </a:prstGeom>
                <a:noFill/>
                <a:ln w="28575" cap="flat" cmpd="sng">
                  <a:solidFill>
                    <a:srgbClr val="3C78D8"/>
                  </a:solidFill>
                  <a:prstDash val="solid"/>
                  <a:round/>
                  <a:headEnd type="none" w="med" len="med"/>
                  <a:tailEnd type="diamond" w="med" len="med"/>
                </a:ln>
              </p:spPr>
            </p:cxnSp>
            <p:sp>
              <p:nvSpPr>
                <p:cNvPr id="187" name="Google Shape;187;p19"/>
                <p:cNvSpPr/>
                <p:nvPr/>
              </p:nvSpPr>
              <p:spPr>
                <a:xfrm>
                  <a:off x="943525" y="1375150"/>
                  <a:ext cx="671400" cy="671400"/>
                </a:xfrm>
                <a:prstGeom prst="ellipse">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19"/>
                <p:cNvCxnSpPr>
                  <a:stCxn id="187" idx="3"/>
                  <a:endCxn id="185" idx="0"/>
                </p:cNvCxnSpPr>
                <p:nvPr/>
              </p:nvCxnSpPr>
              <p:spPr>
                <a:xfrm flipH="1">
                  <a:off x="305049" y="1948226"/>
                  <a:ext cx="736800" cy="624900"/>
                </a:xfrm>
                <a:prstGeom prst="straightConnector1">
                  <a:avLst/>
                </a:prstGeom>
                <a:noFill/>
                <a:ln w="28575" cap="flat" cmpd="sng">
                  <a:solidFill>
                    <a:srgbClr val="FFAB40"/>
                  </a:solidFill>
                  <a:prstDash val="solid"/>
                  <a:round/>
                  <a:headEnd type="none" w="med" len="med"/>
                  <a:tailEnd type="diamond" w="med" len="med"/>
                </a:ln>
              </p:spPr>
            </p:cxnSp>
            <p:sp>
              <p:nvSpPr>
                <p:cNvPr id="185" name="Google Shape;185;p19"/>
                <p:cNvSpPr/>
                <p:nvPr/>
              </p:nvSpPr>
              <p:spPr>
                <a:xfrm>
                  <a:off x="-30612" y="2573050"/>
                  <a:ext cx="671400" cy="671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txBox="1"/>
                <p:nvPr/>
              </p:nvSpPr>
              <p:spPr>
                <a:xfrm>
                  <a:off x="1083325" y="1538500"/>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VIP</a:t>
                  </a:r>
                  <a:endParaRPr b="1">
                    <a:latin typeface="Oswald"/>
                    <a:ea typeface="Oswald"/>
                    <a:cs typeface="Oswald"/>
                    <a:sym typeface="Oswald"/>
                  </a:endParaRPr>
                </a:p>
              </p:txBody>
            </p:sp>
            <p:sp>
              <p:nvSpPr>
                <p:cNvPr id="189" name="Google Shape;189;p19"/>
                <p:cNvSpPr txBox="1"/>
                <p:nvPr/>
              </p:nvSpPr>
              <p:spPr>
                <a:xfrm>
                  <a:off x="23088" y="2736400"/>
                  <a:ext cx="716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SOM</a:t>
                  </a:r>
                  <a:endParaRPr b="1">
                    <a:latin typeface="Oswald"/>
                    <a:ea typeface="Oswald"/>
                    <a:cs typeface="Oswald"/>
                    <a:sym typeface="Oswald"/>
                  </a:endParaRPr>
                </a:p>
              </p:txBody>
            </p:sp>
            <p:sp>
              <p:nvSpPr>
                <p:cNvPr id="186" name="Google Shape;186;p19"/>
                <p:cNvSpPr/>
                <p:nvPr/>
              </p:nvSpPr>
              <p:spPr>
                <a:xfrm>
                  <a:off x="775825" y="3258400"/>
                  <a:ext cx="1006800" cy="870900"/>
                </a:xfrm>
                <a:prstGeom prst="triangle">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txBox="1"/>
                <p:nvPr/>
              </p:nvSpPr>
              <p:spPr>
                <a:xfrm>
                  <a:off x="1041625" y="3693938"/>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Exc</a:t>
                  </a:r>
                  <a:endParaRPr b="1">
                    <a:latin typeface="Oswald"/>
                    <a:ea typeface="Oswald"/>
                    <a:cs typeface="Oswald"/>
                    <a:sym typeface="Oswald"/>
                  </a:endParaRPr>
                </a:p>
              </p:txBody>
            </p:sp>
          </p:grpSp>
          <p:grpSp>
            <p:nvGrpSpPr>
              <p:cNvPr id="191" name="Google Shape;191;p19"/>
              <p:cNvGrpSpPr/>
              <p:nvPr/>
            </p:nvGrpSpPr>
            <p:grpSpPr>
              <a:xfrm>
                <a:off x="7527100" y="2236038"/>
                <a:ext cx="1172400" cy="1277325"/>
                <a:chOff x="4869150" y="3587663"/>
                <a:chExt cx="1172400" cy="1277325"/>
              </a:xfrm>
            </p:grpSpPr>
            <p:grpSp>
              <p:nvGrpSpPr>
                <p:cNvPr id="192" name="Google Shape;192;p19"/>
                <p:cNvGrpSpPr/>
                <p:nvPr/>
              </p:nvGrpSpPr>
              <p:grpSpPr>
                <a:xfrm>
                  <a:off x="4869150" y="3587663"/>
                  <a:ext cx="1172400" cy="1277325"/>
                  <a:chOff x="4869150" y="3587663"/>
                  <a:chExt cx="1172400" cy="1277325"/>
                </a:xfrm>
              </p:grpSpPr>
              <p:cxnSp>
                <p:nvCxnSpPr>
                  <p:cNvPr id="193" name="Google Shape;193;p19"/>
                  <p:cNvCxnSpPr>
                    <a:endCxn id="186" idx="5"/>
                  </p:cNvCxnSpPr>
                  <p:nvPr/>
                </p:nvCxnSpPr>
                <p:spPr>
                  <a:xfrm flipH="1">
                    <a:off x="4869150" y="3864188"/>
                    <a:ext cx="758700" cy="1000800"/>
                  </a:xfrm>
                  <a:prstGeom prst="straightConnector1">
                    <a:avLst/>
                  </a:prstGeom>
                  <a:noFill/>
                  <a:ln w="28575" cap="flat" cmpd="sng">
                    <a:solidFill>
                      <a:srgbClr val="EA9999"/>
                    </a:solidFill>
                    <a:prstDash val="solid"/>
                    <a:round/>
                    <a:headEnd type="none" w="med" len="med"/>
                    <a:tailEnd type="diamond" w="med" len="med"/>
                  </a:ln>
                </p:spPr>
              </p:cxnSp>
              <p:sp>
                <p:nvSpPr>
                  <p:cNvPr id="182" name="Google Shape;182;p19"/>
                  <p:cNvSpPr/>
                  <p:nvPr/>
                </p:nvSpPr>
                <p:spPr>
                  <a:xfrm>
                    <a:off x="5370150" y="3587663"/>
                    <a:ext cx="671400" cy="6714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19"/>
                <p:cNvSpPr txBox="1"/>
                <p:nvPr/>
              </p:nvSpPr>
              <p:spPr>
                <a:xfrm>
                  <a:off x="5544450" y="3776463"/>
                  <a:ext cx="475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PV</a:t>
                  </a:r>
                  <a:endParaRPr b="1">
                    <a:latin typeface="Oswald"/>
                    <a:ea typeface="Oswald"/>
                    <a:cs typeface="Oswald"/>
                    <a:sym typeface="Oswald"/>
                  </a:endParaRPr>
                </a:p>
              </p:txBody>
            </p:sp>
          </p:grpSp>
        </p:grpSp>
        <p:cxnSp>
          <p:nvCxnSpPr>
            <p:cNvPr id="195" name="Google Shape;195;p19"/>
            <p:cNvCxnSpPr>
              <a:stCxn id="187" idx="4"/>
              <a:endCxn id="186" idx="0"/>
            </p:cNvCxnSpPr>
            <p:nvPr/>
          </p:nvCxnSpPr>
          <p:spPr>
            <a:xfrm>
              <a:off x="6988450" y="2074888"/>
              <a:ext cx="0" cy="1212000"/>
            </a:xfrm>
            <a:prstGeom prst="straightConnector1">
              <a:avLst/>
            </a:prstGeom>
            <a:noFill/>
            <a:ln w="28575" cap="flat" cmpd="sng">
              <a:solidFill>
                <a:srgbClr val="FFAB40"/>
              </a:solidFill>
              <a:prstDash val="dash"/>
              <a:round/>
              <a:headEnd type="none" w="med" len="med"/>
              <a:tailEnd type="diamond" w="med" len="med"/>
            </a:ln>
          </p:spPr>
        </p:cxnSp>
      </p:grpSp>
      <p:cxnSp>
        <p:nvCxnSpPr>
          <p:cNvPr id="196" name="Google Shape;196;p19"/>
          <p:cNvCxnSpPr>
            <a:stCxn id="171" idx="2"/>
            <a:endCxn id="182" idx="0"/>
          </p:cNvCxnSpPr>
          <p:nvPr/>
        </p:nvCxnSpPr>
        <p:spPr>
          <a:xfrm flipH="1">
            <a:off x="5710425" y="1719925"/>
            <a:ext cx="638700" cy="14232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19"/>
          <p:cNvSpPr/>
          <p:nvPr/>
        </p:nvSpPr>
        <p:spPr>
          <a:xfrm>
            <a:off x="5032000" y="1719925"/>
            <a:ext cx="1629430" cy="2949738"/>
          </a:xfrm>
          <a:custGeom>
            <a:avLst/>
            <a:gdLst/>
            <a:ahLst/>
            <a:cxnLst/>
            <a:rect l="l" t="t" r="r" b="b"/>
            <a:pathLst>
              <a:path w="59048" h="122663" extrusionOk="0">
                <a:moveTo>
                  <a:pt x="48507" y="0"/>
                </a:moveTo>
                <a:cubicBezTo>
                  <a:pt x="48507" y="27612"/>
                  <a:pt x="66009" y="56881"/>
                  <a:pt x="55756" y="82519"/>
                </a:cubicBezTo>
                <a:cubicBezTo>
                  <a:pt x="52995" y="89422"/>
                  <a:pt x="48322" y="95901"/>
                  <a:pt x="42374" y="100361"/>
                </a:cubicBezTo>
                <a:cubicBezTo>
                  <a:pt x="29603" y="109936"/>
                  <a:pt x="11287" y="111376"/>
                  <a:pt x="0" y="122663"/>
                </a:cubicBezTo>
              </a:path>
            </a:pathLst>
          </a:custGeom>
          <a:noFill/>
          <a:ln w="19050" cap="flat" cmpd="sng">
            <a:solidFill>
              <a:schemeClr val="dk2"/>
            </a:solidFill>
            <a:prstDash val="solid"/>
            <a:round/>
            <a:headEnd type="none" w="med" len="med"/>
            <a:tailEnd type="triangle" w="med" len="med"/>
          </a:ln>
        </p:spPr>
      </p:sp>
      <p:sp>
        <p:nvSpPr>
          <p:cNvPr id="198" name="Google Shape;198;p19"/>
          <p:cNvSpPr/>
          <p:nvPr/>
        </p:nvSpPr>
        <p:spPr>
          <a:xfrm>
            <a:off x="3507275" y="1719925"/>
            <a:ext cx="1343519" cy="1569640"/>
          </a:xfrm>
          <a:custGeom>
            <a:avLst/>
            <a:gdLst/>
            <a:ahLst/>
            <a:cxnLst/>
            <a:rect l="l" t="t" r="r" b="b"/>
            <a:pathLst>
              <a:path w="57086" h="60774" extrusionOk="0">
                <a:moveTo>
                  <a:pt x="57086" y="0"/>
                </a:moveTo>
                <a:cubicBezTo>
                  <a:pt x="43037" y="0"/>
                  <a:pt x="30969" y="11087"/>
                  <a:pt x="19729" y="19515"/>
                </a:cubicBezTo>
                <a:cubicBezTo>
                  <a:pt x="10035" y="26783"/>
                  <a:pt x="214" y="38065"/>
                  <a:pt x="214" y="50181"/>
                </a:cubicBezTo>
                <a:cubicBezTo>
                  <a:pt x="214" y="53756"/>
                  <a:pt x="-643" y="58249"/>
                  <a:pt x="1887" y="60774"/>
                </a:cubicBezTo>
              </a:path>
            </a:pathLst>
          </a:custGeom>
          <a:noFill/>
          <a:ln w="19050" cap="flat" cmpd="sng">
            <a:solidFill>
              <a:srgbClr val="595959"/>
            </a:solidFill>
            <a:prstDash val="solid"/>
            <a:round/>
            <a:headEnd type="none" w="med" len="med"/>
            <a:tailEnd type="triangle" w="med" len="med"/>
          </a:ln>
        </p:spPr>
      </p:sp>
      <p:sp>
        <p:nvSpPr>
          <p:cNvPr id="199" name="Google Shape;199;p19"/>
          <p:cNvSpPr/>
          <p:nvPr/>
        </p:nvSpPr>
        <p:spPr>
          <a:xfrm>
            <a:off x="5032000" y="1719925"/>
            <a:ext cx="655094" cy="1346622"/>
          </a:xfrm>
          <a:custGeom>
            <a:avLst/>
            <a:gdLst/>
            <a:ahLst/>
            <a:cxnLst/>
            <a:rect l="l" t="t" r="r" b="b"/>
            <a:pathLst>
              <a:path w="28436" h="51295" extrusionOk="0">
                <a:moveTo>
                  <a:pt x="0" y="0"/>
                </a:moveTo>
                <a:cubicBezTo>
                  <a:pt x="8970" y="5978"/>
                  <a:pt x="18597" y="12661"/>
                  <a:pt x="23418" y="22302"/>
                </a:cubicBezTo>
                <a:cubicBezTo>
                  <a:pt x="27804" y="31075"/>
                  <a:pt x="28436" y="41487"/>
                  <a:pt x="28436" y="51295"/>
                </a:cubicBezTo>
              </a:path>
            </a:pathLst>
          </a:custGeom>
          <a:noFill/>
          <a:ln w="19050" cap="flat" cmpd="sng">
            <a:solidFill>
              <a:srgbClr val="595959"/>
            </a:solidFill>
            <a:prstDash val="solid"/>
            <a:round/>
            <a:headEnd type="none" w="med" len="med"/>
            <a:tailEnd type="triangle" w="med" len="med"/>
          </a:ln>
        </p:spPr>
      </p:sp>
      <p:sp>
        <p:nvSpPr>
          <p:cNvPr id="200" name="Google Shape;200;p19"/>
          <p:cNvSpPr/>
          <p:nvPr/>
        </p:nvSpPr>
        <p:spPr>
          <a:xfrm>
            <a:off x="4795025" y="1719925"/>
            <a:ext cx="406525" cy="2406117"/>
          </a:xfrm>
          <a:custGeom>
            <a:avLst/>
            <a:gdLst/>
            <a:ahLst/>
            <a:cxnLst/>
            <a:rect l="l" t="t" r="r" b="b"/>
            <a:pathLst>
              <a:path w="16261" h="94785" extrusionOk="0">
                <a:moveTo>
                  <a:pt x="5018" y="0"/>
                </a:moveTo>
                <a:cubicBezTo>
                  <a:pt x="19168" y="28299"/>
                  <a:pt x="22372" y="72413"/>
                  <a:pt x="0" y="94785"/>
                </a:cubicBezTo>
              </a:path>
            </a:pathLst>
          </a:custGeom>
          <a:noFill/>
          <a:ln w="19050" cap="flat" cmpd="sng">
            <a:solidFill>
              <a:srgbClr val="595959"/>
            </a:solidFill>
            <a:prstDash val="solid"/>
            <a:round/>
            <a:headEnd type="none" w="med" len="med"/>
            <a:tailEnd type="triangle" w="med" len="med"/>
          </a:ln>
        </p:spPr>
      </p:sp>
      <p:cxnSp>
        <p:nvCxnSpPr>
          <p:cNvPr id="201" name="Google Shape;201;p19"/>
          <p:cNvCxnSpPr>
            <a:stCxn id="174" idx="1"/>
            <a:endCxn id="171" idx="2"/>
          </p:cNvCxnSpPr>
          <p:nvPr/>
        </p:nvCxnSpPr>
        <p:spPr>
          <a:xfrm rot="10800000">
            <a:off x="6349050" y="1719800"/>
            <a:ext cx="828300" cy="1044300"/>
          </a:xfrm>
          <a:prstGeom prst="straightConnector1">
            <a:avLst/>
          </a:prstGeom>
          <a:noFill/>
          <a:ln w="19050" cap="flat" cmpd="sng">
            <a:solidFill>
              <a:schemeClr val="dk2"/>
            </a:solidFill>
            <a:prstDash val="solid"/>
            <a:round/>
            <a:headEnd type="none" w="med" len="med"/>
            <a:tailEnd type="triangle" w="med" len="med"/>
          </a:ln>
        </p:spPr>
      </p:cxnSp>
      <p:cxnSp>
        <p:nvCxnSpPr>
          <p:cNvPr id="202" name="Google Shape;202;p19"/>
          <p:cNvCxnSpPr>
            <a:stCxn id="174" idx="1"/>
            <a:endCxn id="172" idx="2"/>
          </p:cNvCxnSpPr>
          <p:nvPr/>
        </p:nvCxnSpPr>
        <p:spPr>
          <a:xfrm rot="10800000">
            <a:off x="4882350" y="1719800"/>
            <a:ext cx="2295000" cy="10443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9"/>
          <p:cNvCxnSpPr>
            <a:stCxn id="177" idx="1"/>
            <a:endCxn id="172" idx="2"/>
          </p:cNvCxnSpPr>
          <p:nvPr/>
        </p:nvCxnSpPr>
        <p:spPr>
          <a:xfrm rot="10800000">
            <a:off x="4882350" y="1720000"/>
            <a:ext cx="2295000" cy="17589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19"/>
          <p:cNvCxnSpPr>
            <a:stCxn id="177" idx="1"/>
            <a:endCxn id="173" idx="2"/>
          </p:cNvCxnSpPr>
          <p:nvPr/>
        </p:nvCxnSpPr>
        <p:spPr>
          <a:xfrm rot="10800000">
            <a:off x="3305550" y="1720000"/>
            <a:ext cx="3871800" cy="1758900"/>
          </a:xfrm>
          <a:prstGeom prst="straightConnector1">
            <a:avLst/>
          </a:prstGeom>
          <a:noFill/>
          <a:ln w="19050" cap="flat" cmpd="sng">
            <a:solidFill>
              <a:schemeClr val="dk2"/>
            </a:solidFill>
            <a:prstDash val="solid"/>
            <a:round/>
            <a:headEnd type="none" w="med" len="med"/>
            <a:tailEnd type="triangle" w="med" len="med"/>
          </a:ln>
        </p:spPr>
      </p:cxnSp>
      <p:grpSp>
        <p:nvGrpSpPr>
          <p:cNvPr id="205" name="Google Shape;205;p19"/>
          <p:cNvGrpSpPr/>
          <p:nvPr/>
        </p:nvGrpSpPr>
        <p:grpSpPr>
          <a:xfrm>
            <a:off x="1929949" y="3946500"/>
            <a:ext cx="1105727" cy="1197000"/>
            <a:chOff x="1929949" y="3946500"/>
            <a:chExt cx="1105727" cy="1197000"/>
          </a:xfrm>
        </p:grpSpPr>
        <p:pic>
          <p:nvPicPr>
            <p:cNvPr id="206" name="Google Shape;206;p19"/>
            <p:cNvPicPr preferRelativeResize="0"/>
            <p:nvPr/>
          </p:nvPicPr>
          <p:blipFill>
            <a:blip r:embed="rId3">
              <a:alphaModFix/>
            </a:blip>
            <a:stretch>
              <a:fillRect/>
            </a:stretch>
          </p:blipFill>
          <p:spPr>
            <a:xfrm>
              <a:off x="1929949" y="3946500"/>
              <a:ext cx="1105727" cy="1197000"/>
            </a:xfrm>
            <a:prstGeom prst="rect">
              <a:avLst/>
            </a:prstGeom>
            <a:noFill/>
            <a:ln w="28575" cap="flat" cmpd="sng">
              <a:solidFill>
                <a:srgbClr val="595959"/>
              </a:solidFill>
              <a:prstDash val="solid"/>
              <a:round/>
              <a:headEnd type="none" w="sm" len="sm"/>
              <a:tailEnd type="none" w="sm" len="sm"/>
            </a:ln>
          </p:spPr>
        </p:pic>
        <p:sp>
          <p:nvSpPr>
            <p:cNvPr id="207" name="Google Shape;207;p19"/>
            <p:cNvSpPr txBox="1"/>
            <p:nvPr/>
          </p:nvSpPr>
          <p:spPr>
            <a:xfrm>
              <a:off x="2208875" y="4551550"/>
              <a:ext cx="655200" cy="2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glia</a:t>
              </a:r>
              <a:endParaRPr b="1">
                <a:latin typeface="Oswald"/>
                <a:ea typeface="Oswald"/>
                <a:cs typeface="Oswald"/>
                <a:sym typeface="Oswald"/>
              </a:endParaRPr>
            </a:p>
          </p:txBody>
        </p:sp>
      </p:grpSp>
      <p:sp>
        <p:nvSpPr>
          <p:cNvPr id="208" name="Google Shape;208;p19"/>
          <p:cNvSpPr/>
          <p:nvPr/>
        </p:nvSpPr>
        <p:spPr>
          <a:xfrm>
            <a:off x="2617850" y="1720650"/>
            <a:ext cx="2249125" cy="2175375"/>
          </a:xfrm>
          <a:custGeom>
            <a:avLst/>
            <a:gdLst/>
            <a:ahLst/>
            <a:cxnLst/>
            <a:rect l="l" t="t" r="r" b="b"/>
            <a:pathLst>
              <a:path w="89965" h="87015" extrusionOk="0">
                <a:moveTo>
                  <a:pt x="89965" y="0"/>
                </a:moveTo>
                <a:cubicBezTo>
                  <a:pt x="63340" y="3803"/>
                  <a:pt x="36466" y="19544"/>
                  <a:pt x="20647" y="41295"/>
                </a:cubicBezTo>
                <a:cubicBezTo>
                  <a:pt x="14824" y="49302"/>
                  <a:pt x="10067" y="58159"/>
                  <a:pt x="6391" y="67351"/>
                </a:cubicBezTo>
                <a:cubicBezTo>
                  <a:pt x="3832" y="73750"/>
                  <a:pt x="4873" y="82142"/>
                  <a:pt x="0" y="87015"/>
                </a:cubicBezTo>
              </a:path>
            </a:pathLst>
          </a:custGeom>
          <a:noFill/>
          <a:ln w="19050" cap="flat" cmpd="sng">
            <a:solidFill>
              <a:schemeClr val="dk2"/>
            </a:solidFill>
            <a:prstDash val="solid"/>
            <a:round/>
            <a:headEnd type="none" w="med" len="med"/>
            <a:tailEnd type="triangle" w="med" len="med"/>
          </a:ln>
        </p:spPr>
      </p:sp>
      <p:sp>
        <p:nvSpPr>
          <p:cNvPr id="209" name="Google Shape;209;p19"/>
          <p:cNvSpPr/>
          <p:nvPr/>
        </p:nvSpPr>
        <p:spPr>
          <a:xfrm>
            <a:off x="2431903" y="1745225"/>
            <a:ext cx="849625" cy="2126225"/>
          </a:xfrm>
          <a:custGeom>
            <a:avLst/>
            <a:gdLst/>
            <a:ahLst/>
            <a:cxnLst/>
            <a:rect l="l" t="t" r="r" b="b"/>
            <a:pathLst>
              <a:path w="33985" h="85049" extrusionOk="0">
                <a:moveTo>
                  <a:pt x="33985" y="0"/>
                </a:moveTo>
                <a:cubicBezTo>
                  <a:pt x="25357" y="1991"/>
                  <a:pt x="21394" y="12812"/>
                  <a:pt x="17270" y="20648"/>
                </a:cubicBezTo>
                <a:cubicBezTo>
                  <a:pt x="9856" y="34735"/>
                  <a:pt x="2531" y="49589"/>
                  <a:pt x="555" y="65385"/>
                </a:cubicBezTo>
                <a:cubicBezTo>
                  <a:pt x="26" y="69616"/>
                  <a:pt x="-536" y="74207"/>
                  <a:pt x="1047" y="78166"/>
                </a:cubicBezTo>
                <a:cubicBezTo>
                  <a:pt x="1999" y="80548"/>
                  <a:pt x="4488" y="82484"/>
                  <a:pt x="4488" y="85049"/>
                </a:cubicBezTo>
              </a:path>
            </a:pathLst>
          </a:custGeom>
          <a:noFill/>
          <a:ln w="19050" cap="flat" cmpd="sng">
            <a:solidFill>
              <a:schemeClr val="dk2"/>
            </a:solidFill>
            <a:prstDash val="solid"/>
            <a:round/>
            <a:headEnd type="none" w="med" len="med"/>
            <a:tailEnd type="triangle" w="med" len="med"/>
          </a:ln>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Oswald"/>
                <a:ea typeface="Oswald"/>
                <a:cs typeface="Oswald"/>
                <a:sym typeface="Oswald"/>
              </a:rPr>
              <a:t>Modulation of </a:t>
            </a:r>
            <a:r>
              <a:rPr lang="en-US" dirty="0" smtClean="0">
                <a:latin typeface="Oswald"/>
                <a:ea typeface="Oswald"/>
                <a:cs typeface="Oswald"/>
                <a:sym typeface="Oswald"/>
              </a:rPr>
              <a:t>Auditory </a:t>
            </a:r>
            <a:r>
              <a:rPr lang="en" dirty="0" smtClean="0">
                <a:latin typeface="Oswald"/>
                <a:ea typeface="Oswald"/>
                <a:cs typeface="Oswald"/>
                <a:sym typeface="Oswald"/>
              </a:rPr>
              <a:t>Cortical </a:t>
            </a:r>
            <a:r>
              <a:rPr lang="en" dirty="0">
                <a:latin typeface="Oswald"/>
                <a:ea typeface="Oswald"/>
                <a:cs typeface="Oswald"/>
                <a:sym typeface="Oswald"/>
              </a:rPr>
              <a:t>Neurons</a:t>
            </a:r>
            <a:endParaRPr dirty="0">
              <a:latin typeface="Oswald"/>
              <a:ea typeface="Oswald"/>
              <a:cs typeface="Oswald"/>
              <a:sym typeface="Oswald"/>
            </a:endParaRPr>
          </a:p>
          <a:p>
            <a:pPr marL="0" lvl="0" indent="0" algn="l" rtl="0">
              <a:spcBef>
                <a:spcPts val="0"/>
              </a:spcBef>
              <a:spcAft>
                <a:spcPts val="0"/>
              </a:spcAft>
              <a:buNone/>
            </a:pPr>
            <a:endParaRPr dirty="0"/>
          </a:p>
        </p:txBody>
      </p:sp>
      <p:sp>
        <p:nvSpPr>
          <p:cNvPr id="216" name="Google Shape;216;p20"/>
          <p:cNvSpPr/>
          <p:nvPr/>
        </p:nvSpPr>
        <p:spPr>
          <a:xfrm>
            <a:off x="5718675" y="1193725"/>
            <a:ext cx="12609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Motor cortex</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(Glu)</a:t>
            </a:r>
            <a:endParaRPr>
              <a:latin typeface="Oswald"/>
              <a:ea typeface="Oswald"/>
              <a:cs typeface="Oswald"/>
              <a:sym typeface="Oswald"/>
            </a:endParaRPr>
          </a:p>
        </p:txBody>
      </p:sp>
      <p:sp>
        <p:nvSpPr>
          <p:cNvPr id="217" name="Google Shape;217;p20"/>
          <p:cNvSpPr/>
          <p:nvPr/>
        </p:nvSpPr>
        <p:spPr>
          <a:xfrm>
            <a:off x="4142050" y="1193725"/>
            <a:ext cx="14805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Basal forebrain</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(ACh)</a:t>
            </a:r>
            <a:endParaRPr>
              <a:latin typeface="Oswald"/>
              <a:ea typeface="Oswald"/>
              <a:cs typeface="Oswald"/>
              <a:sym typeface="Oswald"/>
            </a:endParaRPr>
          </a:p>
        </p:txBody>
      </p:sp>
      <p:sp>
        <p:nvSpPr>
          <p:cNvPr id="218" name="Google Shape;218;p20"/>
          <p:cNvSpPr/>
          <p:nvPr/>
        </p:nvSpPr>
        <p:spPr>
          <a:xfrm>
            <a:off x="2565425" y="1193725"/>
            <a:ext cx="14805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Oswald"/>
                <a:ea typeface="Oswald"/>
                <a:cs typeface="Oswald"/>
                <a:sym typeface="Oswald"/>
              </a:rPr>
              <a:t>Locus coeruleus</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(NE)</a:t>
            </a:r>
            <a:endParaRPr>
              <a:latin typeface="Oswald"/>
              <a:ea typeface="Oswald"/>
              <a:cs typeface="Oswald"/>
              <a:sym typeface="Oswald"/>
            </a:endParaRPr>
          </a:p>
        </p:txBody>
      </p:sp>
      <p:sp>
        <p:nvSpPr>
          <p:cNvPr id="219" name="Google Shape;219;p20"/>
          <p:cNvSpPr/>
          <p:nvPr/>
        </p:nvSpPr>
        <p:spPr>
          <a:xfrm>
            <a:off x="7177350" y="2501000"/>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Locomotion</a:t>
            </a:r>
            <a:endParaRPr>
              <a:latin typeface="Oswald"/>
              <a:ea typeface="Oswald"/>
              <a:cs typeface="Oswald"/>
              <a:sym typeface="Oswald"/>
            </a:endParaRPr>
          </a:p>
        </p:txBody>
      </p:sp>
      <p:cxnSp>
        <p:nvCxnSpPr>
          <p:cNvPr id="220" name="Google Shape;220;p20"/>
          <p:cNvCxnSpPr>
            <a:stCxn id="217" idx="2"/>
            <a:endCxn id="221" idx="0"/>
          </p:cNvCxnSpPr>
          <p:nvPr/>
        </p:nvCxnSpPr>
        <p:spPr>
          <a:xfrm rot="5400000">
            <a:off x="4558000" y="1777525"/>
            <a:ext cx="381900" cy="266700"/>
          </a:xfrm>
          <a:prstGeom prst="curvedConnector3">
            <a:avLst>
              <a:gd name="adj1" fmla="val 50000"/>
            </a:avLst>
          </a:prstGeom>
          <a:noFill/>
          <a:ln w="19050" cap="flat" cmpd="sng">
            <a:solidFill>
              <a:srgbClr val="595959"/>
            </a:solidFill>
            <a:prstDash val="solid"/>
            <a:round/>
            <a:headEnd type="none" w="med" len="med"/>
            <a:tailEnd type="triangle" w="med" len="med"/>
          </a:ln>
        </p:spPr>
      </p:cxnSp>
      <p:sp>
        <p:nvSpPr>
          <p:cNvPr id="222" name="Google Shape;222;p20"/>
          <p:cNvSpPr/>
          <p:nvPr/>
        </p:nvSpPr>
        <p:spPr>
          <a:xfrm>
            <a:off x="7177350" y="3215800"/>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Arousal</a:t>
            </a:r>
            <a:endParaRPr>
              <a:latin typeface="Oswald"/>
              <a:ea typeface="Oswald"/>
              <a:cs typeface="Oswald"/>
              <a:sym typeface="Oswald"/>
            </a:endParaRPr>
          </a:p>
        </p:txBody>
      </p:sp>
      <p:grpSp>
        <p:nvGrpSpPr>
          <p:cNvPr id="223" name="Google Shape;223;p20"/>
          <p:cNvGrpSpPr/>
          <p:nvPr/>
        </p:nvGrpSpPr>
        <p:grpSpPr>
          <a:xfrm>
            <a:off x="3312125" y="2101813"/>
            <a:ext cx="2733938" cy="2754150"/>
            <a:chOff x="5678613" y="1403488"/>
            <a:chExt cx="2733938" cy="2754150"/>
          </a:xfrm>
        </p:grpSpPr>
        <p:grpSp>
          <p:nvGrpSpPr>
            <p:cNvPr id="224" name="Google Shape;224;p20"/>
            <p:cNvGrpSpPr/>
            <p:nvPr/>
          </p:nvGrpSpPr>
          <p:grpSpPr>
            <a:xfrm>
              <a:off x="5678613" y="1403488"/>
              <a:ext cx="2733938" cy="2754150"/>
              <a:chOff x="5965563" y="1194663"/>
              <a:chExt cx="2733938" cy="2754150"/>
            </a:xfrm>
          </p:grpSpPr>
          <p:cxnSp>
            <p:nvCxnSpPr>
              <p:cNvPr id="225" name="Google Shape;225;p20"/>
              <p:cNvCxnSpPr>
                <a:stCxn id="226" idx="2"/>
                <a:endCxn id="227" idx="1"/>
              </p:cNvCxnSpPr>
              <p:nvPr/>
            </p:nvCxnSpPr>
            <p:spPr>
              <a:xfrm>
                <a:off x="7351600" y="1702713"/>
                <a:ext cx="774900" cy="631500"/>
              </a:xfrm>
              <a:prstGeom prst="straightConnector1">
                <a:avLst/>
              </a:prstGeom>
              <a:noFill/>
              <a:ln w="28575" cap="flat" cmpd="sng">
                <a:solidFill>
                  <a:srgbClr val="FFAB40"/>
                </a:solidFill>
                <a:prstDash val="dash"/>
                <a:round/>
                <a:headEnd type="none" w="med" len="med"/>
                <a:tailEnd type="diamond" w="med" len="med"/>
              </a:ln>
            </p:spPr>
          </p:cxnSp>
          <p:grpSp>
            <p:nvGrpSpPr>
              <p:cNvPr id="228" name="Google Shape;228;p20"/>
              <p:cNvGrpSpPr/>
              <p:nvPr/>
            </p:nvGrpSpPr>
            <p:grpSpPr>
              <a:xfrm>
                <a:off x="5965563" y="1194663"/>
                <a:ext cx="1813238" cy="2754150"/>
                <a:chOff x="-30612" y="1375150"/>
                <a:chExt cx="1813238" cy="2754150"/>
              </a:xfrm>
            </p:grpSpPr>
            <p:cxnSp>
              <p:nvCxnSpPr>
                <p:cNvPr id="229" name="Google Shape;229;p20"/>
                <p:cNvCxnSpPr>
                  <a:stCxn id="230" idx="5"/>
                  <a:endCxn id="231" idx="1"/>
                </p:cNvCxnSpPr>
                <p:nvPr/>
              </p:nvCxnSpPr>
              <p:spPr>
                <a:xfrm>
                  <a:off x="542463" y="3146126"/>
                  <a:ext cx="485100" cy="547800"/>
                </a:xfrm>
                <a:prstGeom prst="straightConnector1">
                  <a:avLst/>
                </a:prstGeom>
                <a:noFill/>
                <a:ln w="28575" cap="flat" cmpd="sng">
                  <a:solidFill>
                    <a:srgbClr val="3C78D8"/>
                  </a:solidFill>
                  <a:prstDash val="solid"/>
                  <a:round/>
                  <a:headEnd type="none" w="med" len="med"/>
                  <a:tailEnd type="diamond" w="med" len="med"/>
                </a:ln>
              </p:spPr>
            </p:cxnSp>
            <p:sp>
              <p:nvSpPr>
                <p:cNvPr id="232" name="Google Shape;232;p20"/>
                <p:cNvSpPr/>
                <p:nvPr/>
              </p:nvSpPr>
              <p:spPr>
                <a:xfrm>
                  <a:off x="943525" y="1375150"/>
                  <a:ext cx="671400" cy="671400"/>
                </a:xfrm>
                <a:prstGeom prst="ellipse">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 name="Google Shape;233;p20"/>
                <p:cNvCxnSpPr>
                  <a:stCxn id="232" idx="3"/>
                  <a:endCxn id="230" idx="0"/>
                </p:cNvCxnSpPr>
                <p:nvPr/>
              </p:nvCxnSpPr>
              <p:spPr>
                <a:xfrm flipH="1">
                  <a:off x="305049" y="1948226"/>
                  <a:ext cx="736800" cy="624900"/>
                </a:xfrm>
                <a:prstGeom prst="straightConnector1">
                  <a:avLst/>
                </a:prstGeom>
                <a:noFill/>
                <a:ln w="28575" cap="flat" cmpd="sng">
                  <a:solidFill>
                    <a:srgbClr val="FFAB40"/>
                  </a:solidFill>
                  <a:prstDash val="solid"/>
                  <a:round/>
                  <a:headEnd type="none" w="med" len="med"/>
                  <a:tailEnd type="diamond" w="med" len="med"/>
                </a:ln>
              </p:spPr>
            </p:cxnSp>
            <p:sp>
              <p:nvSpPr>
                <p:cNvPr id="230" name="Google Shape;230;p20"/>
                <p:cNvSpPr/>
                <p:nvPr/>
              </p:nvSpPr>
              <p:spPr>
                <a:xfrm>
                  <a:off x="-30612" y="2573050"/>
                  <a:ext cx="671400" cy="671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txBox="1"/>
                <p:nvPr/>
              </p:nvSpPr>
              <p:spPr>
                <a:xfrm>
                  <a:off x="1083325" y="1538500"/>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VIP</a:t>
                  </a:r>
                  <a:endParaRPr b="1">
                    <a:latin typeface="Oswald"/>
                    <a:ea typeface="Oswald"/>
                    <a:cs typeface="Oswald"/>
                    <a:sym typeface="Oswald"/>
                  </a:endParaRPr>
                </a:p>
              </p:txBody>
            </p:sp>
            <p:sp>
              <p:nvSpPr>
                <p:cNvPr id="234" name="Google Shape;234;p20"/>
                <p:cNvSpPr txBox="1"/>
                <p:nvPr/>
              </p:nvSpPr>
              <p:spPr>
                <a:xfrm>
                  <a:off x="23088" y="2736400"/>
                  <a:ext cx="716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SOM</a:t>
                  </a:r>
                  <a:endParaRPr b="1">
                    <a:latin typeface="Oswald"/>
                    <a:ea typeface="Oswald"/>
                    <a:cs typeface="Oswald"/>
                    <a:sym typeface="Oswald"/>
                  </a:endParaRPr>
                </a:p>
              </p:txBody>
            </p:sp>
            <p:sp>
              <p:nvSpPr>
                <p:cNvPr id="231" name="Google Shape;231;p20"/>
                <p:cNvSpPr/>
                <p:nvPr/>
              </p:nvSpPr>
              <p:spPr>
                <a:xfrm>
                  <a:off x="775825" y="3258400"/>
                  <a:ext cx="1006800" cy="870900"/>
                </a:xfrm>
                <a:prstGeom prst="triangle">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txBox="1"/>
                <p:nvPr/>
              </p:nvSpPr>
              <p:spPr>
                <a:xfrm>
                  <a:off x="1041625" y="3693938"/>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Exc</a:t>
                  </a:r>
                  <a:endParaRPr b="1">
                    <a:latin typeface="Oswald"/>
                    <a:ea typeface="Oswald"/>
                    <a:cs typeface="Oswald"/>
                    <a:sym typeface="Oswald"/>
                  </a:endParaRPr>
                </a:p>
              </p:txBody>
            </p:sp>
          </p:grpSp>
          <p:grpSp>
            <p:nvGrpSpPr>
              <p:cNvPr id="236" name="Google Shape;236;p20"/>
              <p:cNvGrpSpPr/>
              <p:nvPr/>
            </p:nvGrpSpPr>
            <p:grpSpPr>
              <a:xfrm>
                <a:off x="7527100" y="2236038"/>
                <a:ext cx="1172400" cy="1277325"/>
                <a:chOff x="4869150" y="3587663"/>
                <a:chExt cx="1172400" cy="1277325"/>
              </a:xfrm>
            </p:grpSpPr>
            <p:grpSp>
              <p:nvGrpSpPr>
                <p:cNvPr id="237" name="Google Shape;237;p20"/>
                <p:cNvGrpSpPr/>
                <p:nvPr/>
              </p:nvGrpSpPr>
              <p:grpSpPr>
                <a:xfrm>
                  <a:off x="4869150" y="3587663"/>
                  <a:ext cx="1172400" cy="1277325"/>
                  <a:chOff x="4869150" y="3587663"/>
                  <a:chExt cx="1172400" cy="1277325"/>
                </a:xfrm>
              </p:grpSpPr>
              <p:cxnSp>
                <p:nvCxnSpPr>
                  <p:cNvPr id="238" name="Google Shape;238;p20"/>
                  <p:cNvCxnSpPr>
                    <a:endCxn id="231" idx="5"/>
                  </p:cNvCxnSpPr>
                  <p:nvPr/>
                </p:nvCxnSpPr>
                <p:spPr>
                  <a:xfrm flipH="1">
                    <a:off x="4869150" y="3864188"/>
                    <a:ext cx="758700" cy="1000800"/>
                  </a:xfrm>
                  <a:prstGeom prst="straightConnector1">
                    <a:avLst/>
                  </a:prstGeom>
                  <a:noFill/>
                  <a:ln w="28575" cap="flat" cmpd="sng">
                    <a:solidFill>
                      <a:srgbClr val="EA9999"/>
                    </a:solidFill>
                    <a:prstDash val="solid"/>
                    <a:round/>
                    <a:headEnd type="none" w="med" len="med"/>
                    <a:tailEnd type="diamond" w="med" len="med"/>
                  </a:ln>
                </p:spPr>
              </p:cxnSp>
              <p:sp>
                <p:nvSpPr>
                  <p:cNvPr id="227" name="Google Shape;227;p20"/>
                  <p:cNvSpPr/>
                  <p:nvPr/>
                </p:nvSpPr>
                <p:spPr>
                  <a:xfrm>
                    <a:off x="5370150" y="3587663"/>
                    <a:ext cx="671400" cy="6714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20"/>
                <p:cNvSpPr txBox="1"/>
                <p:nvPr/>
              </p:nvSpPr>
              <p:spPr>
                <a:xfrm>
                  <a:off x="5544450" y="3776463"/>
                  <a:ext cx="475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PV</a:t>
                  </a:r>
                  <a:endParaRPr b="1">
                    <a:latin typeface="Oswald"/>
                    <a:ea typeface="Oswald"/>
                    <a:cs typeface="Oswald"/>
                    <a:sym typeface="Oswald"/>
                  </a:endParaRPr>
                </a:p>
              </p:txBody>
            </p:sp>
          </p:grpSp>
        </p:grpSp>
        <p:cxnSp>
          <p:nvCxnSpPr>
            <p:cNvPr id="240" name="Google Shape;240;p20"/>
            <p:cNvCxnSpPr>
              <a:stCxn id="232" idx="4"/>
              <a:endCxn id="231" idx="0"/>
            </p:cNvCxnSpPr>
            <p:nvPr/>
          </p:nvCxnSpPr>
          <p:spPr>
            <a:xfrm>
              <a:off x="6988450" y="2074888"/>
              <a:ext cx="0" cy="1212000"/>
            </a:xfrm>
            <a:prstGeom prst="straightConnector1">
              <a:avLst/>
            </a:prstGeom>
            <a:noFill/>
            <a:ln w="28575" cap="flat" cmpd="sng">
              <a:solidFill>
                <a:srgbClr val="FFAB40"/>
              </a:solidFill>
              <a:prstDash val="dash"/>
              <a:round/>
              <a:headEnd type="none" w="med" len="med"/>
              <a:tailEnd type="diamond" w="med" len="med"/>
            </a:ln>
          </p:spPr>
        </p:cxnSp>
      </p:grpSp>
      <p:cxnSp>
        <p:nvCxnSpPr>
          <p:cNvPr id="241" name="Google Shape;241;p20"/>
          <p:cNvCxnSpPr>
            <a:stCxn id="216" idx="2"/>
            <a:endCxn id="227" idx="0"/>
          </p:cNvCxnSpPr>
          <p:nvPr/>
        </p:nvCxnSpPr>
        <p:spPr>
          <a:xfrm flipH="1">
            <a:off x="5710425" y="1719925"/>
            <a:ext cx="638700" cy="1423200"/>
          </a:xfrm>
          <a:prstGeom prst="straightConnector1">
            <a:avLst/>
          </a:prstGeom>
          <a:noFill/>
          <a:ln w="19050" cap="flat" cmpd="sng">
            <a:solidFill>
              <a:schemeClr val="dk2"/>
            </a:solidFill>
            <a:prstDash val="solid"/>
            <a:round/>
            <a:headEnd type="none" w="med" len="med"/>
            <a:tailEnd type="triangle" w="med" len="med"/>
          </a:ln>
        </p:spPr>
      </p:cxnSp>
      <p:sp>
        <p:nvSpPr>
          <p:cNvPr id="242" name="Google Shape;242;p20"/>
          <p:cNvSpPr/>
          <p:nvPr/>
        </p:nvSpPr>
        <p:spPr>
          <a:xfrm>
            <a:off x="5032000" y="1719925"/>
            <a:ext cx="1629430" cy="2949738"/>
          </a:xfrm>
          <a:custGeom>
            <a:avLst/>
            <a:gdLst/>
            <a:ahLst/>
            <a:cxnLst/>
            <a:rect l="l" t="t" r="r" b="b"/>
            <a:pathLst>
              <a:path w="59048" h="122663" extrusionOk="0">
                <a:moveTo>
                  <a:pt x="48507" y="0"/>
                </a:moveTo>
                <a:cubicBezTo>
                  <a:pt x="48507" y="27612"/>
                  <a:pt x="66009" y="56881"/>
                  <a:pt x="55756" y="82519"/>
                </a:cubicBezTo>
                <a:cubicBezTo>
                  <a:pt x="52995" y="89422"/>
                  <a:pt x="48322" y="95901"/>
                  <a:pt x="42374" y="100361"/>
                </a:cubicBezTo>
                <a:cubicBezTo>
                  <a:pt x="29603" y="109936"/>
                  <a:pt x="11287" y="111376"/>
                  <a:pt x="0" y="122663"/>
                </a:cubicBezTo>
              </a:path>
            </a:pathLst>
          </a:custGeom>
          <a:noFill/>
          <a:ln w="19050" cap="flat" cmpd="sng">
            <a:solidFill>
              <a:schemeClr val="dk2"/>
            </a:solidFill>
            <a:prstDash val="solid"/>
            <a:round/>
            <a:headEnd type="none" w="med" len="med"/>
            <a:tailEnd type="triangle" w="med" len="med"/>
          </a:ln>
        </p:spPr>
      </p:sp>
      <p:sp>
        <p:nvSpPr>
          <p:cNvPr id="243" name="Google Shape;243;p20"/>
          <p:cNvSpPr/>
          <p:nvPr/>
        </p:nvSpPr>
        <p:spPr>
          <a:xfrm>
            <a:off x="3507275" y="1719925"/>
            <a:ext cx="1343519" cy="1569640"/>
          </a:xfrm>
          <a:custGeom>
            <a:avLst/>
            <a:gdLst/>
            <a:ahLst/>
            <a:cxnLst/>
            <a:rect l="l" t="t" r="r" b="b"/>
            <a:pathLst>
              <a:path w="57086" h="60774" extrusionOk="0">
                <a:moveTo>
                  <a:pt x="57086" y="0"/>
                </a:moveTo>
                <a:cubicBezTo>
                  <a:pt x="43037" y="0"/>
                  <a:pt x="30969" y="11087"/>
                  <a:pt x="19729" y="19515"/>
                </a:cubicBezTo>
                <a:cubicBezTo>
                  <a:pt x="10035" y="26783"/>
                  <a:pt x="214" y="38065"/>
                  <a:pt x="214" y="50181"/>
                </a:cubicBezTo>
                <a:cubicBezTo>
                  <a:pt x="214" y="53756"/>
                  <a:pt x="-643" y="58249"/>
                  <a:pt x="1887" y="60774"/>
                </a:cubicBezTo>
              </a:path>
            </a:pathLst>
          </a:custGeom>
          <a:noFill/>
          <a:ln w="19050" cap="flat" cmpd="sng">
            <a:solidFill>
              <a:srgbClr val="595959"/>
            </a:solidFill>
            <a:prstDash val="solid"/>
            <a:round/>
            <a:headEnd type="none" w="med" len="med"/>
            <a:tailEnd type="triangle" w="med" len="med"/>
          </a:ln>
        </p:spPr>
      </p:sp>
      <p:sp>
        <p:nvSpPr>
          <p:cNvPr id="244" name="Google Shape;244;p20"/>
          <p:cNvSpPr/>
          <p:nvPr/>
        </p:nvSpPr>
        <p:spPr>
          <a:xfrm>
            <a:off x="5032000" y="1719925"/>
            <a:ext cx="655094" cy="1346622"/>
          </a:xfrm>
          <a:custGeom>
            <a:avLst/>
            <a:gdLst/>
            <a:ahLst/>
            <a:cxnLst/>
            <a:rect l="l" t="t" r="r" b="b"/>
            <a:pathLst>
              <a:path w="28436" h="51295" extrusionOk="0">
                <a:moveTo>
                  <a:pt x="0" y="0"/>
                </a:moveTo>
                <a:cubicBezTo>
                  <a:pt x="8970" y="5978"/>
                  <a:pt x="18597" y="12661"/>
                  <a:pt x="23418" y="22302"/>
                </a:cubicBezTo>
                <a:cubicBezTo>
                  <a:pt x="27804" y="31075"/>
                  <a:pt x="28436" y="41487"/>
                  <a:pt x="28436" y="51295"/>
                </a:cubicBezTo>
              </a:path>
            </a:pathLst>
          </a:custGeom>
          <a:noFill/>
          <a:ln w="19050" cap="flat" cmpd="sng">
            <a:solidFill>
              <a:srgbClr val="595959"/>
            </a:solidFill>
            <a:prstDash val="solid"/>
            <a:round/>
            <a:headEnd type="none" w="med" len="med"/>
            <a:tailEnd type="triangle" w="med" len="med"/>
          </a:ln>
        </p:spPr>
      </p:sp>
      <p:sp>
        <p:nvSpPr>
          <p:cNvPr id="245" name="Google Shape;245;p20"/>
          <p:cNvSpPr/>
          <p:nvPr/>
        </p:nvSpPr>
        <p:spPr>
          <a:xfrm>
            <a:off x="4795025" y="1719925"/>
            <a:ext cx="406525" cy="2406117"/>
          </a:xfrm>
          <a:custGeom>
            <a:avLst/>
            <a:gdLst/>
            <a:ahLst/>
            <a:cxnLst/>
            <a:rect l="l" t="t" r="r" b="b"/>
            <a:pathLst>
              <a:path w="16261" h="94785" extrusionOk="0">
                <a:moveTo>
                  <a:pt x="5018" y="0"/>
                </a:moveTo>
                <a:cubicBezTo>
                  <a:pt x="19168" y="28299"/>
                  <a:pt x="22372" y="72413"/>
                  <a:pt x="0" y="94785"/>
                </a:cubicBezTo>
              </a:path>
            </a:pathLst>
          </a:custGeom>
          <a:noFill/>
          <a:ln w="19050" cap="flat" cmpd="sng">
            <a:solidFill>
              <a:srgbClr val="595959"/>
            </a:solidFill>
            <a:prstDash val="solid"/>
            <a:round/>
            <a:headEnd type="none" w="med" len="med"/>
            <a:tailEnd type="triangle" w="med" len="med"/>
          </a:ln>
        </p:spPr>
      </p:sp>
      <p:cxnSp>
        <p:nvCxnSpPr>
          <p:cNvPr id="246" name="Google Shape;246;p20"/>
          <p:cNvCxnSpPr>
            <a:stCxn id="219" idx="1"/>
            <a:endCxn id="216" idx="2"/>
          </p:cNvCxnSpPr>
          <p:nvPr/>
        </p:nvCxnSpPr>
        <p:spPr>
          <a:xfrm rot="10800000">
            <a:off x="6349050" y="1719800"/>
            <a:ext cx="828300" cy="1044300"/>
          </a:xfrm>
          <a:prstGeom prst="straightConnector1">
            <a:avLst/>
          </a:prstGeom>
          <a:noFill/>
          <a:ln w="19050" cap="flat" cmpd="sng">
            <a:solidFill>
              <a:schemeClr val="dk2"/>
            </a:solidFill>
            <a:prstDash val="solid"/>
            <a:round/>
            <a:headEnd type="none" w="med" len="med"/>
            <a:tailEnd type="triangle" w="med" len="med"/>
          </a:ln>
        </p:spPr>
      </p:cxnSp>
      <p:cxnSp>
        <p:nvCxnSpPr>
          <p:cNvPr id="247" name="Google Shape;247;p20"/>
          <p:cNvCxnSpPr>
            <a:stCxn id="219" idx="1"/>
            <a:endCxn id="217" idx="2"/>
          </p:cNvCxnSpPr>
          <p:nvPr/>
        </p:nvCxnSpPr>
        <p:spPr>
          <a:xfrm rot="10800000">
            <a:off x="4882350" y="1719800"/>
            <a:ext cx="2295000" cy="1044300"/>
          </a:xfrm>
          <a:prstGeom prst="straightConnector1">
            <a:avLst/>
          </a:prstGeom>
          <a:noFill/>
          <a:ln w="19050" cap="flat" cmpd="sng">
            <a:solidFill>
              <a:schemeClr val="dk2"/>
            </a:solidFill>
            <a:prstDash val="solid"/>
            <a:round/>
            <a:headEnd type="none" w="med" len="med"/>
            <a:tailEnd type="triangle" w="med" len="med"/>
          </a:ln>
        </p:spPr>
      </p:cxnSp>
      <p:cxnSp>
        <p:nvCxnSpPr>
          <p:cNvPr id="248" name="Google Shape;248;p20"/>
          <p:cNvCxnSpPr>
            <a:stCxn id="222" idx="1"/>
            <a:endCxn id="217" idx="2"/>
          </p:cNvCxnSpPr>
          <p:nvPr/>
        </p:nvCxnSpPr>
        <p:spPr>
          <a:xfrm rot="10800000">
            <a:off x="4882350" y="1720000"/>
            <a:ext cx="2295000" cy="1758900"/>
          </a:xfrm>
          <a:prstGeom prst="straightConnector1">
            <a:avLst/>
          </a:prstGeom>
          <a:noFill/>
          <a:ln w="19050" cap="flat" cmpd="sng">
            <a:solidFill>
              <a:schemeClr val="dk2"/>
            </a:solidFill>
            <a:prstDash val="solid"/>
            <a:round/>
            <a:headEnd type="none" w="med" len="med"/>
            <a:tailEnd type="triangle" w="med" len="med"/>
          </a:ln>
        </p:spPr>
      </p:cxnSp>
      <p:cxnSp>
        <p:nvCxnSpPr>
          <p:cNvPr id="249" name="Google Shape;249;p20"/>
          <p:cNvCxnSpPr>
            <a:stCxn id="222" idx="1"/>
            <a:endCxn id="218" idx="2"/>
          </p:cNvCxnSpPr>
          <p:nvPr/>
        </p:nvCxnSpPr>
        <p:spPr>
          <a:xfrm rot="10800000">
            <a:off x="3305550" y="1720000"/>
            <a:ext cx="3871800" cy="1758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Oswald"/>
                <a:ea typeface="Oswald"/>
                <a:cs typeface="Oswald"/>
                <a:sym typeface="Oswald"/>
              </a:rPr>
              <a:t>Modulation of </a:t>
            </a:r>
            <a:r>
              <a:rPr lang="en-US" dirty="0" smtClean="0">
                <a:latin typeface="Oswald"/>
                <a:ea typeface="Oswald"/>
                <a:cs typeface="Oswald"/>
                <a:sym typeface="Oswald"/>
              </a:rPr>
              <a:t>Auditory </a:t>
            </a:r>
            <a:r>
              <a:rPr lang="en" dirty="0" smtClean="0">
                <a:latin typeface="Oswald"/>
                <a:ea typeface="Oswald"/>
                <a:cs typeface="Oswald"/>
                <a:sym typeface="Oswald"/>
              </a:rPr>
              <a:t>Cortical </a:t>
            </a:r>
            <a:r>
              <a:rPr lang="en" dirty="0">
                <a:latin typeface="Oswald"/>
                <a:ea typeface="Oswald"/>
                <a:cs typeface="Oswald"/>
                <a:sym typeface="Oswald"/>
              </a:rPr>
              <a:t>Neurons</a:t>
            </a:r>
            <a:endParaRPr dirty="0">
              <a:latin typeface="Oswald"/>
              <a:ea typeface="Oswald"/>
              <a:cs typeface="Oswald"/>
              <a:sym typeface="Oswald"/>
            </a:endParaRPr>
          </a:p>
          <a:p>
            <a:pPr marL="0" lvl="0" indent="0" algn="l" rtl="0">
              <a:spcBef>
                <a:spcPts val="0"/>
              </a:spcBef>
              <a:spcAft>
                <a:spcPts val="0"/>
              </a:spcAft>
              <a:buNone/>
            </a:pPr>
            <a:endParaRPr dirty="0"/>
          </a:p>
        </p:txBody>
      </p:sp>
      <p:sp>
        <p:nvSpPr>
          <p:cNvPr id="256" name="Google Shape;256;p21"/>
          <p:cNvSpPr/>
          <p:nvPr/>
        </p:nvSpPr>
        <p:spPr>
          <a:xfrm>
            <a:off x="5718675" y="1193725"/>
            <a:ext cx="12609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Motor cortex</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(Glu)</a:t>
            </a:r>
            <a:endParaRPr>
              <a:latin typeface="Oswald"/>
              <a:ea typeface="Oswald"/>
              <a:cs typeface="Oswald"/>
              <a:sym typeface="Oswald"/>
            </a:endParaRPr>
          </a:p>
        </p:txBody>
      </p:sp>
      <p:sp>
        <p:nvSpPr>
          <p:cNvPr id="257" name="Google Shape;257;p21"/>
          <p:cNvSpPr/>
          <p:nvPr/>
        </p:nvSpPr>
        <p:spPr>
          <a:xfrm>
            <a:off x="4142050" y="1193725"/>
            <a:ext cx="1480500" cy="526200"/>
          </a:xfrm>
          <a:prstGeom prst="rect">
            <a:avLst/>
          </a:prstGeom>
          <a:no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Basal forebrain</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(ACh)</a:t>
            </a:r>
            <a:endParaRPr>
              <a:latin typeface="Oswald"/>
              <a:ea typeface="Oswald"/>
              <a:cs typeface="Oswald"/>
              <a:sym typeface="Oswald"/>
            </a:endParaRPr>
          </a:p>
        </p:txBody>
      </p:sp>
      <p:sp>
        <p:nvSpPr>
          <p:cNvPr id="258" name="Google Shape;258;p21"/>
          <p:cNvSpPr/>
          <p:nvPr/>
        </p:nvSpPr>
        <p:spPr>
          <a:xfrm>
            <a:off x="7177350" y="2501000"/>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Locomotion</a:t>
            </a:r>
            <a:endParaRPr>
              <a:latin typeface="Oswald"/>
              <a:ea typeface="Oswald"/>
              <a:cs typeface="Oswald"/>
              <a:sym typeface="Oswald"/>
            </a:endParaRPr>
          </a:p>
        </p:txBody>
      </p:sp>
      <p:cxnSp>
        <p:nvCxnSpPr>
          <p:cNvPr id="259" name="Google Shape;259;p21"/>
          <p:cNvCxnSpPr>
            <a:stCxn id="257" idx="2"/>
            <a:endCxn id="260" idx="0"/>
          </p:cNvCxnSpPr>
          <p:nvPr/>
        </p:nvCxnSpPr>
        <p:spPr>
          <a:xfrm rot="5400000">
            <a:off x="4558000" y="1777525"/>
            <a:ext cx="381900" cy="266700"/>
          </a:xfrm>
          <a:prstGeom prst="curvedConnector3">
            <a:avLst>
              <a:gd name="adj1" fmla="val 50000"/>
            </a:avLst>
          </a:prstGeom>
          <a:noFill/>
          <a:ln w="19050" cap="flat" cmpd="sng">
            <a:solidFill>
              <a:srgbClr val="595959"/>
            </a:solidFill>
            <a:prstDash val="solid"/>
            <a:round/>
            <a:headEnd type="none" w="med" len="med"/>
            <a:tailEnd type="triangle" w="med" len="med"/>
          </a:ln>
        </p:spPr>
      </p:cxnSp>
      <p:sp>
        <p:nvSpPr>
          <p:cNvPr id="261" name="Google Shape;261;p21"/>
          <p:cNvSpPr/>
          <p:nvPr/>
        </p:nvSpPr>
        <p:spPr>
          <a:xfrm>
            <a:off x="7177350" y="3215800"/>
            <a:ext cx="1480500" cy="52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Oswald"/>
                <a:ea typeface="Oswald"/>
                <a:cs typeface="Oswald"/>
                <a:sym typeface="Oswald"/>
              </a:rPr>
              <a:t>Arousal</a:t>
            </a:r>
            <a:endParaRPr>
              <a:latin typeface="Oswald"/>
              <a:ea typeface="Oswald"/>
              <a:cs typeface="Oswald"/>
              <a:sym typeface="Oswald"/>
            </a:endParaRPr>
          </a:p>
        </p:txBody>
      </p:sp>
      <p:grpSp>
        <p:nvGrpSpPr>
          <p:cNvPr id="262" name="Google Shape;262;p21"/>
          <p:cNvGrpSpPr/>
          <p:nvPr/>
        </p:nvGrpSpPr>
        <p:grpSpPr>
          <a:xfrm>
            <a:off x="3312125" y="2101813"/>
            <a:ext cx="2733938" cy="2754150"/>
            <a:chOff x="5678613" y="1403488"/>
            <a:chExt cx="2733938" cy="2754150"/>
          </a:xfrm>
        </p:grpSpPr>
        <p:grpSp>
          <p:nvGrpSpPr>
            <p:cNvPr id="263" name="Google Shape;263;p21"/>
            <p:cNvGrpSpPr/>
            <p:nvPr/>
          </p:nvGrpSpPr>
          <p:grpSpPr>
            <a:xfrm>
              <a:off x="5678613" y="1403488"/>
              <a:ext cx="2733938" cy="2754150"/>
              <a:chOff x="5965563" y="1194663"/>
              <a:chExt cx="2733938" cy="2754150"/>
            </a:xfrm>
          </p:grpSpPr>
          <p:cxnSp>
            <p:nvCxnSpPr>
              <p:cNvPr id="264" name="Google Shape;264;p21"/>
              <p:cNvCxnSpPr>
                <a:stCxn id="265" idx="2"/>
                <a:endCxn id="266" idx="1"/>
              </p:cNvCxnSpPr>
              <p:nvPr/>
            </p:nvCxnSpPr>
            <p:spPr>
              <a:xfrm>
                <a:off x="7351600" y="1702713"/>
                <a:ext cx="774900" cy="631500"/>
              </a:xfrm>
              <a:prstGeom prst="straightConnector1">
                <a:avLst/>
              </a:prstGeom>
              <a:noFill/>
              <a:ln w="28575" cap="flat" cmpd="sng">
                <a:solidFill>
                  <a:srgbClr val="FFAB40"/>
                </a:solidFill>
                <a:prstDash val="dash"/>
                <a:round/>
                <a:headEnd type="none" w="med" len="med"/>
                <a:tailEnd type="diamond" w="med" len="med"/>
              </a:ln>
            </p:spPr>
          </p:cxnSp>
          <p:grpSp>
            <p:nvGrpSpPr>
              <p:cNvPr id="267" name="Google Shape;267;p21"/>
              <p:cNvGrpSpPr/>
              <p:nvPr/>
            </p:nvGrpSpPr>
            <p:grpSpPr>
              <a:xfrm>
                <a:off x="5965563" y="1194663"/>
                <a:ext cx="1813238" cy="2754150"/>
                <a:chOff x="-30612" y="1375150"/>
                <a:chExt cx="1813238" cy="2754150"/>
              </a:xfrm>
            </p:grpSpPr>
            <p:cxnSp>
              <p:nvCxnSpPr>
                <p:cNvPr id="268" name="Google Shape;268;p21"/>
                <p:cNvCxnSpPr>
                  <a:stCxn id="269" idx="5"/>
                  <a:endCxn id="270" idx="1"/>
                </p:cNvCxnSpPr>
                <p:nvPr/>
              </p:nvCxnSpPr>
              <p:spPr>
                <a:xfrm>
                  <a:off x="542463" y="3146126"/>
                  <a:ext cx="485100" cy="547800"/>
                </a:xfrm>
                <a:prstGeom prst="straightConnector1">
                  <a:avLst/>
                </a:prstGeom>
                <a:noFill/>
                <a:ln w="28575" cap="flat" cmpd="sng">
                  <a:solidFill>
                    <a:srgbClr val="3C78D8"/>
                  </a:solidFill>
                  <a:prstDash val="solid"/>
                  <a:round/>
                  <a:headEnd type="none" w="med" len="med"/>
                  <a:tailEnd type="diamond" w="med" len="med"/>
                </a:ln>
              </p:spPr>
            </p:cxnSp>
            <p:sp>
              <p:nvSpPr>
                <p:cNvPr id="271" name="Google Shape;271;p21"/>
                <p:cNvSpPr/>
                <p:nvPr/>
              </p:nvSpPr>
              <p:spPr>
                <a:xfrm>
                  <a:off x="943525" y="1375150"/>
                  <a:ext cx="671400" cy="671400"/>
                </a:xfrm>
                <a:prstGeom prst="ellipse">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21"/>
                <p:cNvCxnSpPr>
                  <a:stCxn id="271" idx="3"/>
                  <a:endCxn id="269" idx="0"/>
                </p:cNvCxnSpPr>
                <p:nvPr/>
              </p:nvCxnSpPr>
              <p:spPr>
                <a:xfrm flipH="1">
                  <a:off x="305049" y="1948226"/>
                  <a:ext cx="736800" cy="624900"/>
                </a:xfrm>
                <a:prstGeom prst="straightConnector1">
                  <a:avLst/>
                </a:prstGeom>
                <a:noFill/>
                <a:ln w="28575" cap="flat" cmpd="sng">
                  <a:solidFill>
                    <a:srgbClr val="FFAB40"/>
                  </a:solidFill>
                  <a:prstDash val="solid"/>
                  <a:round/>
                  <a:headEnd type="none" w="med" len="med"/>
                  <a:tailEnd type="diamond" w="med" len="med"/>
                </a:ln>
              </p:spPr>
            </p:cxnSp>
            <p:sp>
              <p:nvSpPr>
                <p:cNvPr id="269" name="Google Shape;269;p21"/>
                <p:cNvSpPr/>
                <p:nvPr/>
              </p:nvSpPr>
              <p:spPr>
                <a:xfrm>
                  <a:off x="-30612" y="2573050"/>
                  <a:ext cx="671400" cy="671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txBox="1"/>
                <p:nvPr/>
              </p:nvSpPr>
              <p:spPr>
                <a:xfrm>
                  <a:off x="1083325" y="1538500"/>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VIP</a:t>
                  </a:r>
                  <a:endParaRPr b="1">
                    <a:latin typeface="Oswald"/>
                    <a:ea typeface="Oswald"/>
                    <a:cs typeface="Oswald"/>
                    <a:sym typeface="Oswald"/>
                  </a:endParaRPr>
                </a:p>
              </p:txBody>
            </p:sp>
            <p:sp>
              <p:nvSpPr>
                <p:cNvPr id="273" name="Google Shape;273;p21"/>
                <p:cNvSpPr txBox="1"/>
                <p:nvPr/>
              </p:nvSpPr>
              <p:spPr>
                <a:xfrm>
                  <a:off x="23088" y="2736400"/>
                  <a:ext cx="716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SOM</a:t>
                  </a:r>
                  <a:endParaRPr b="1">
                    <a:latin typeface="Oswald"/>
                    <a:ea typeface="Oswald"/>
                    <a:cs typeface="Oswald"/>
                    <a:sym typeface="Oswald"/>
                  </a:endParaRPr>
                </a:p>
              </p:txBody>
            </p:sp>
            <p:sp>
              <p:nvSpPr>
                <p:cNvPr id="270" name="Google Shape;270;p21"/>
                <p:cNvSpPr/>
                <p:nvPr/>
              </p:nvSpPr>
              <p:spPr>
                <a:xfrm>
                  <a:off x="775825" y="3258400"/>
                  <a:ext cx="1006800" cy="870900"/>
                </a:xfrm>
                <a:prstGeom prst="triangle">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txBox="1"/>
                <p:nvPr/>
              </p:nvSpPr>
              <p:spPr>
                <a:xfrm>
                  <a:off x="1041625" y="3693938"/>
                  <a:ext cx="544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Exc</a:t>
                  </a:r>
                  <a:endParaRPr b="1">
                    <a:latin typeface="Oswald"/>
                    <a:ea typeface="Oswald"/>
                    <a:cs typeface="Oswald"/>
                    <a:sym typeface="Oswald"/>
                  </a:endParaRPr>
                </a:p>
              </p:txBody>
            </p:sp>
          </p:grpSp>
          <p:grpSp>
            <p:nvGrpSpPr>
              <p:cNvPr id="275" name="Google Shape;275;p21"/>
              <p:cNvGrpSpPr/>
              <p:nvPr/>
            </p:nvGrpSpPr>
            <p:grpSpPr>
              <a:xfrm>
                <a:off x="7527100" y="2236038"/>
                <a:ext cx="1172400" cy="1277325"/>
                <a:chOff x="4869150" y="3587663"/>
                <a:chExt cx="1172400" cy="1277325"/>
              </a:xfrm>
            </p:grpSpPr>
            <p:grpSp>
              <p:nvGrpSpPr>
                <p:cNvPr id="276" name="Google Shape;276;p21"/>
                <p:cNvGrpSpPr/>
                <p:nvPr/>
              </p:nvGrpSpPr>
              <p:grpSpPr>
                <a:xfrm>
                  <a:off x="4869150" y="3587663"/>
                  <a:ext cx="1172400" cy="1277325"/>
                  <a:chOff x="4869150" y="3587663"/>
                  <a:chExt cx="1172400" cy="1277325"/>
                </a:xfrm>
              </p:grpSpPr>
              <p:cxnSp>
                <p:nvCxnSpPr>
                  <p:cNvPr id="277" name="Google Shape;277;p21"/>
                  <p:cNvCxnSpPr>
                    <a:endCxn id="270" idx="5"/>
                  </p:cNvCxnSpPr>
                  <p:nvPr/>
                </p:nvCxnSpPr>
                <p:spPr>
                  <a:xfrm flipH="1">
                    <a:off x="4869150" y="3864188"/>
                    <a:ext cx="758700" cy="1000800"/>
                  </a:xfrm>
                  <a:prstGeom prst="straightConnector1">
                    <a:avLst/>
                  </a:prstGeom>
                  <a:noFill/>
                  <a:ln w="28575" cap="flat" cmpd="sng">
                    <a:solidFill>
                      <a:srgbClr val="EA9999"/>
                    </a:solidFill>
                    <a:prstDash val="solid"/>
                    <a:round/>
                    <a:headEnd type="none" w="med" len="med"/>
                    <a:tailEnd type="diamond" w="med" len="med"/>
                  </a:ln>
                </p:spPr>
              </p:cxnSp>
              <p:sp>
                <p:nvSpPr>
                  <p:cNvPr id="266" name="Google Shape;266;p21"/>
                  <p:cNvSpPr/>
                  <p:nvPr/>
                </p:nvSpPr>
                <p:spPr>
                  <a:xfrm>
                    <a:off x="5370150" y="3587663"/>
                    <a:ext cx="671400" cy="6714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1"/>
                <p:cNvSpPr txBox="1"/>
                <p:nvPr/>
              </p:nvSpPr>
              <p:spPr>
                <a:xfrm>
                  <a:off x="5544450" y="3776463"/>
                  <a:ext cx="4752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swald"/>
                      <a:ea typeface="Oswald"/>
                      <a:cs typeface="Oswald"/>
                      <a:sym typeface="Oswald"/>
                    </a:rPr>
                    <a:t>PV</a:t>
                  </a:r>
                  <a:endParaRPr b="1">
                    <a:latin typeface="Oswald"/>
                    <a:ea typeface="Oswald"/>
                    <a:cs typeface="Oswald"/>
                    <a:sym typeface="Oswald"/>
                  </a:endParaRPr>
                </a:p>
              </p:txBody>
            </p:sp>
          </p:grpSp>
        </p:grpSp>
        <p:cxnSp>
          <p:nvCxnSpPr>
            <p:cNvPr id="279" name="Google Shape;279;p21"/>
            <p:cNvCxnSpPr>
              <a:stCxn id="271" idx="4"/>
              <a:endCxn id="270" idx="0"/>
            </p:cNvCxnSpPr>
            <p:nvPr/>
          </p:nvCxnSpPr>
          <p:spPr>
            <a:xfrm>
              <a:off x="6988450" y="2074888"/>
              <a:ext cx="0" cy="1212000"/>
            </a:xfrm>
            <a:prstGeom prst="straightConnector1">
              <a:avLst/>
            </a:prstGeom>
            <a:noFill/>
            <a:ln w="28575" cap="flat" cmpd="sng">
              <a:solidFill>
                <a:srgbClr val="FFAB40"/>
              </a:solidFill>
              <a:prstDash val="dash"/>
              <a:round/>
              <a:headEnd type="none" w="med" len="med"/>
              <a:tailEnd type="diamond" w="med" len="med"/>
            </a:ln>
          </p:spPr>
        </p:cxnSp>
      </p:grpSp>
      <p:cxnSp>
        <p:nvCxnSpPr>
          <p:cNvPr id="280" name="Google Shape;280;p21"/>
          <p:cNvCxnSpPr>
            <a:stCxn id="256" idx="2"/>
            <a:endCxn id="266" idx="0"/>
          </p:cNvCxnSpPr>
          <p:nvPr/>
        </p:nvCxnSpPr>
        <p:spPr>
          <a:xfrm flipH="1">
            <a:off x="5710425" y="1719925"/>
            <a:ext cx="638700" cy="1423200"/>
          </a:xfrm>
          <a:prstGeom prst="straightConnector1">
            <a:avLst/>
          </a:prstGeom>
          <a:noFill/>
          <a:ln w="19050" cap="flat" cmpd="sng">
            <a:solidFill>
              <a:schemeClr val="dk2"/>
            </a:solidFill>
            <a:prstDash val="solid"/>
            <a:round/>
            <a:headEnd type="none" w="med" len="med"/>
            <a:tailEnd type="triangle" w="med" len="med"/>
          </a:ln>
        </p:spPr>
      </p:cxnSp>
      <p:sp>
        <p:nvSpPr>
          <p:cNvPr id="281" name="Google Shape;281;p21"/>
          <p:cNvSpPr/>
          <p:nvPr/>
        </p:nvSpPr>
        <p:spPr>
          <a:xfrm>
            <a:off x="5032000" y="1719925"/>
            <a:ext cx="1629430" cy="2949738"/>
          </a:xfrm>
          <a:custGeom>
            <a:avLst/>
            <a:gdLst/>
            <a:ahLst/>
            <a:cxnLst/>
            <a:rect l="l" t="t" r="r" b="b"/>
            <a:pathLst>
              <a:path w="59048" h="122663" extrusionOk="0">
                <a:moveTo>
                  <a:pt x="48507" y="0"/>
                </a:moveTo>
                <a:cubicBezTo>
                  <a:pt x="48507" y="27612"/>
                  <a:pt x="66009" y="56881"/>
                  <a:pt x="55756" y="82519"/>
                </a:cubicBezTo>
                <a:cubicBezTo>
                  <a:pt x="52995" y="89422"/>
                  <a:pt x="48322" y="95901"/>
                  <a:pt x="42374" y="100361"/>
                </a:cubicBezTo>
                <a:cubicBezTo>
                  <a:pt x="29603" y="109936"/>
                  <a:pt x="11287" y="111376"/>
                  <a:pt x="0" y="122663"/>
                </a:cubicBezTo>
              </a:path>
            </a:pathLst>
          </a:custGeom>
          <a:noFill/>
          <a:ln w="19050" cap="flat" cmpd="sng">
            <a:solidFill>
              <a:schemeClr val="dk2"/>
            </a:solidFill>
            <a:prstDash val="solid"/>
            <a:round/>
            <a:headEnd type="none" w="med" len="med"/>
            <a:tailEnd type="triangle" w="med" len="med"/>
          </a:ln>
        </p:spPr>
      </p:sp>
      <p:sp>
        <p:nvSpPr>
          <p:cNvPr id="282" name="Google Shape;282;p21"/>
          <p:cNvSpPr/>
          <p:nvPr/>
        </p:nvSpPr>
        <p:spPr>
          <a:xfrm>
            <a:off x="3507275" y="1719925"/>
            <a:ext cx="1343519" cy="1569640"/>
          </a:xfrm>
          <a:custGeom>
            <a:avLst/>
            <a:gdLst/>
            <a:ahLst/>
            <a:cxnLst/>
            <a:rect l="l" t="t" r="r" b="b"/>
            <a:pathLst>
              <a:path w="57086" h="60774" extrusionOk="0">
                <a:moveTo>
                  <a:pt x="57086" y="0"/>
                </a:moveTo>
                <a:cubicBezTo>
                  <a:pt x="43037" y="0"/>
                  <a:pt x="30969" y="11087"/>
                  <a:pt x="19729" y="19515"/>
                </a:cubicBezTo>
                <a:cubicBezTo>
                  <a:pt x="10035" y="26783"/>
                  <a:pt x="214" y="38065"/>
                  <a:pt x="214" y="50181"/>
                </a:cubicBezTo>
                <a:cubicBezTo>
                  <a:pt x="214" y="53756"/>
                  <a:pt x="-643" y="58249"/>
                  <a:pt x="1887" y="60774"/>
                </a:cubicBezTo>
              </a:path>
            </a:pathLst>
          </a:custGeom>
          <a:noFill/>
          <a:ln w="19050" cap="flat" cmpd="sng">
            <a:solidFill>
              <a:srgbClr val="595959"/>
            </a:solidFill>
            <a:prstDash val="solid"/>
            <a:round/>
            <a:headEnd type="none" w="med" len="med"/>
            <a:tailEnd type="triangle" w="med" len="med"/>
          </a:ln>
        </p:spPr>
      </p:sp>
      <p:sp>
        <p:nvSpPr>
          <p:cNvPr id="283" name="Google Shape;283;p21"/>
          <p:cNvSpPr/>
          <p:nvPr/>
        </p:nvSpPr>
        <p:spPr>
          <a:xfrm>
            <a:off x="5032000" y="1719925"/>
            <a:ext cx="655094" cy="1346622"/>
          </a:xfrm>
          <a:custGeom>
            <a:avLst/>
            <a:gdLst/>
            <a:ahLst/>
            <a:cxnLst/>
            <a:rect l="l" t="t" r="r" b="b"/>
            <a:pathLst>
              <a:path w="28436" h="51295" extrusionOk="0">
                <a:moveTo>
                  <a:pt x="0" y="0"/>
                </a:moveTo>
                <a:cubicBezTo>
                  <a:pt x="8970" y="5978"/>
                  <a:pt x="18597" y="12661"/>
                  <a:pt x="23418" y="22302"/>
                </a:cubicBezTo>
                <a:cubicBezTo>
                  <a:pt x="27804" y="31075"/>
                  <a:pt x="28436" y="41487"/>
                  <a:pt x="28436" y="51295"/>
                </a:cubicBezTo>
              </a:path>
            </a:pathLst>
          </a:custGeom>
          <a:noFill/>
          <a:ln w="19050" cap="flat" cmpd="sng">
            <a:solidFill>
              <a:srgbClr val="595959"/>
            </a:solidFill>
            <a:prstDash val="solid"/>
            <a:round/>
            <a:headEnd type="none" w="med" len="med"/>
            <a:tailEnd type="triangle" w="med" len="med"/>
          </a:ln>
        </p:spPr>
      </p:sp>
      <p:sp>
        <p:nvSpPr>
          <p:cNvPr id="284" name="Google Shape;284;p21"/>
          <p:cNvSpPr/>
          <p:nvPr/>
        </p:nvSpPr>
        <p:spPr>
          <a:xfrm>
            <a:off x="4795025" y="1719925"/>
            <a:ext cx="406525" cy="2406117"/>
          </a:xfrm>
          <a:custGeom>
            <a:avLst/>
            <a:gdLst/>
            <a:ahLst/>
            <a:cxnLst/>
            <a:rect l="l" t="t" r="r" b="b"/>
            <a:pathLst>
              <a:path w="16261" h="94785" extrusionOk="0">
                <a:moveTo>
                  <a:pt x="5018" y="0"/>
                </a:moveTo>
                <a:cubicBezTo>
                  <a:pt x="19168" y="28299"/>
                  <a:pt x="22372" y="72413"/>
                  <a:pt x="0" y="94785"/>
                </a:cubicBezTo>
              </a:path>
            </a:pathLst>
          </a:custGeom>
          <a:noFill/>
          <a:ln w="19050" cap="flat" cmpd="sng">
            <a:solidFill>
              <a:srgbClr val="595959"/>
            </a:solidFill>
            <a:prstDash val="solid"/>
            <a:round/>
            <a:headEnd type="none" w="med" len="med"/>
            <a:tailEnd type="triangle" w="med" len="med"/>
          </a:ln>
        </p:spPr>
      </p:sp>
      <p:cxnSp>
        <p:nvCxnSpPr>
          <p:cNvPr id="285" name="Google Shape;285;p21"/>
          <p:cNvCxnSpPr>
            <a:stCxn id="258" idx="1"/>
            <a:endCxn id="256" idx="2"/>
          </p:cNvCxnSpPr>
          <p:nvPr/>
        </p:nvCxnSpPr>
        <p:spPr>
          <a:xfrm rot="10800000">
            <a:off x="6349050" y="1719800"/>
            <a:ext cx="828300" cy="1044300"/>
          </a:xfrm>
          <a:prstGeom prst="straightConnector1">
            <a:avLst/>
          </a:prstGeom>
          <a:noFill/>
          <a:ln w="19050" cap="flat" cmpd="sng">
            <a:solidFill>
              <a:schemeClr val="dk2"/>
            </a:solidFill>
            <a:prstDash val="solid"/>
            <a:round/>
            <a:headEnd type="none" w="med" len="med"/>
            <a:tailEnd type="triangle" w="med" len="med"/>
          </a:ln>
        </p:spPr>
      </p:cxnSp>
      <p:cxnSp>
        <p:nvCxnSpPr>
          <p:cNvPr id="286" name="Google Shape;286;p21"/>
          <p:cNvCxnSpPr>
            <a:stCxn id="258" idx="1"/>
            <a:endCxn id="257" idx="2"/>
          </p:cNvCxnSpPr>
          <p:nvPr/>
        </p:nvCxnSpPr>
        <p:spPr>
          <a:xfrm rot="10800000">
            <a:off x="4882350" y="1719800"/>
            <a:ext cx="2295000" cy="1044300"/>
          </a:xfrm>
          <a:prstGeom prst="straightConnector1">
            <a:avLst/>
          </a:prstGeom>
          <a:noFill/>
          <a:ln w="19050" cap="flat" cmpd="sng">
            <a:solidFill>
              <a:schemeClr val="dk2"/>
            </a:solidFill>
            <a:prstDash val="solid"/>
            <a:round/>
            <a:headEnd type="none" w="med" len="med"/>
            <a:tailEnd type="triangle" w="med" len="med"/>
          </a:ln>
        </p:spPr>
      </p:cxnSp>
      <p:cxnSp>
        <p:nvCxnSpPr>
          <p:cNvPr id="287" name="Google Shape;287;p21"/>
          <p:cNvCxnSpPr>
            <a:stCxn id="261" idx="1"/>
            <a:endCxn id="257" idx="2"/>
          </p:cNvCxnSpPr>
          <p:nvPr/>
        </p:nvCxnSpPr>
        <p:spPr>
          <a:xfrm rot="10800000">
            <a:off x="4882350" y="1720000"/>
            <a:ext cx="2295000" cy="1758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2A2C2C"/>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2692</TotalTime>
  <Words>1826</Words>
  <Application>Microsoft Macintosh PowerPoint</Application>
  <PresentationFormat>On-screen Show (16:9)</PresentationFormat>
  <Paragraphs>382</Paragraphs>
  <Slides>64</Slides>
  <Notes>63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Al Nile</vt:lpstr>
      <vt:lpstr>Oswald</vt:lpstr>
      <vt:lpstr>Arial</vt:lpstr>
      <vt:lpstr>Simple Light</vt:lpstr>
      <vt:lpstr>Diverse effects of locomotion and arousal on inhibitory and excitatory neurons in auditory cortex</vt:lpstr>
      <vt:lpstr>Mammalian Auditory Pathway</vt:lpstr>
      <vt:lpstr>PowerPoint Presentation</vt:lpstr>
      <vt:lpstr>Diversity of Neuronal Subtypes</vt:lpstr>
      <vt:lpstr>Inhibitory Interneurons Subtypes</vt:lpstr>
      <vt:lpstr>Modulation of Auditory Cortical Neurons </vt:lpstr>
      <vt:lpstr>Modulation of Auditory Cortical Neurons </vt:lpstr>
      <vt:lpstr>Modulation of Auditory Cortical Neurons </vt:lpstr>
      <vt:lpstr>Modulation of Auditory Cortical Neurons </vt:lpstr>
      <vt:lpstr>VIP Interneurons in Cortical Circuits</vt:lpstr>
      <vt:lpstr>Hypothesis </vt:lpstr>
      <vt:lpstr>Experimental Design</vt:lpstr>
      <vt:lpstr>Outline</vt:lpstr>
      <vt:lpstr>Auditory Neurons Are Modulated by Behavioral State</vt:lpstr>
      <vt:lpstr>Auditory Neurons Are Modulated by Behavioral State</vt:lpstr>
      <vt:lpstr>Modulation of spontaneous activity</vt:lpstr>
      <vt:lpstr>Modulation of evoked activity</vt:lpstr>
      <vt:lpstr>Modulation across cortical layers</vt:lpstr>
      <vt:lpstr>Modulation - running</vt:lpstr>
      <vt:lpstr>Modulation - running</vt:lpstr>
      <vt:lpstr>Types of responses - white noise burst</vt:lpstr>
      <vt:lpstr>Types of responses - running</vt:lpstr>
      <vt:lpstr>Behavioral modulation - Summary </vt:lpstr>
      <vt:lpstr>Outline</vt:lpstr>
      <vt:lpstr>VIP activation</vt:lpstr>
      <vt:lpstr>VIP activation - spontaneous</vt:lpstr>
      <vt:lpstr>VIP activation - evoked</vt:lpstr>
      <vt:lpstr>VIP activation - evoked</vt:lpstr>
      <vt:lpstr>Modulation by VIP - Summary </vt:lpstr>
      <vt:lpstr>Outline</vt:lpstr>
      <vt:lpstr>PowerPoint Presentation</vt:lpstr>
      <vt:lpstr>Is running effect mediated by VIP interneurons?</vt:lpstr>
      <vt:lpstr>Test for interaction</vt:lpstr>
      <vt:lpstr>Test for interaction</vt:lpstr>
      <vt:lpstr>Test for interaction</vt:lpstr>
      <vt:lpstr>Test for interaction</vt:lpstr>
      <vt:lpstr>Test for interaction</vt:lpstr>
      <vt:lpstr>Test for interaction</vt:lpstr>
      <vt:lpstr>Test for interaction</vt:lpstr>
      <vt:lpstr>Summary</vt:lpstr>
      <vt:lpstr>Acknowledgements </vt:lpstr>
      <vt:lpstr>Acknowledgements - Wehr-dos! </vt:lpstr>
      <vt:lpstr>Acknowledgements – Eugene friends!</vt:lpstr>
      <vt:lpstr>Acknowledgements – family!</vt:lpstr>
      <vt:lpstr>Acknowledgements – Andrew!</vt:lpstr>
      <vt:lpstr>Questions</vt:lpstr>
      <vt:lpstr>Extra slides</vt:lpstr>
      <vt:lpstr>Distribution of responses by cortical layer</vt:lpstr>
      <vt:lpstr>Experimental Design</vt:lpstr>
      <vt:lpstr>PowerPoint Presentation</vt:lpstr>
      <vt:lpstr>Types of responses - running</vt:lpstr>
      <vt:lpstr>Modulation of regular and fast spiking neurons - running</vt:lpstr>
      <vt:lpstr>Signal to noise ratio - running</vt:lpstr>
      <vt:lpstr>Modulation of On and Off responses</vt:lpstr>
      <vt:lpstr>VIP activation is similar across all states</vt:lpstr>
      <vt:lpstr>Arousal</vt:lpstr>
      <vt:lpstr>Behavioral modulation does not change during VIP laser on trials</vt:lpstr>
      <vt:lpstr>VIP activation across cortical layers</vt:lpstr>
      <vt:lpstr>SOM  suppression</vt:lpstr>
      <vt:lpstr>PowerPoint Presentation</vt:lpstr>
      <vt:lpstr>Things we know about VIP neurons in Auditory Cortex</vt:lpstr>
      <vt:lpstr>PowerPoint Presentation</vt:lpstr>
      <vt:lpstr>Individual variability in strength of modulation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Diverse effects of locomotion and arousal on inhibitory and excitatory neurons in auditory cortex</dc:title>
  <cp:lastModifiedBy>Iryna Yavorska</cp:lastModifiedBy>
  <cp:revision>33</cp:revision>
  <dcterms:modified xsi:type="dcterms:W3CDTF">2019-09-21T22:02:54Z</dcterms:modified>
</cp:coreProperties>
</file>